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90" r:id="rId4"/>
    <p:sldId id="289" r:id="rId5"/>
    <p:sldId id="280" r:id="rId6"/>
    <p:sldId id="278" r:id="rId7"/>
    <p:sldId id="281" r:id="rId8"/>
    <p:sldId id="282" r:id="rId9"/>
    <p:sldId id="283" r:id="rId10"/>
    <p:sldId id="284" r:id="rId11"/>
    <p:sldId id="285" r:id="rId12"/>
    <p:sldId id="302" r:id="rId13"/>
    <p:sldId id="288" r:id="rId14"/>
    <p:sldId id="263" r:id="rId15"/>
    <p:sldId id="286" r:id="rId16"/>
    <p:sldId id="301" r:id="rId17"/>
    <p:sldId id="287" r:id="rId18"/>
    <p:sldId id="297" r:id="rId19"/>
    <p:sldId id="296" r:id="rId20"/>
    <p:sldId id="293" r:id="rId21"/>
    <p:sldId id="294" r:id="rId22"/>
    <p:sldId id="273" r:id="rId23"/>
    <p:sldId id="292" r:id="rId24"/>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EE6BC-9965-49C9-AECD-A56466D3415F}" type="datetimeFigureOut">
              <a:rPr lang="en-US" smtClean="0"/>
              <a:t>4/11/2017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BE1ED-8EBE-433E-831E-E5E23ED39460}" type="slidenum">
              <a:rPr lang="en-US" smtClean="0"/>
              <a:t>‹#›</a:t>
            </a:fld>
            <a:endParaRPr lang="en-US"/>
          </a:p>
        </p:txBody>
      </p:sp>
    </p:spTree>
    <p:extLst>
      <p:ext uri="{BB962C8B-B14F-4D97-AF65-F5344CB8AC3E}">
        <p14:creationId xmlns:p14="http://schemas.microsoft.com/office/powerpoint/2010/main" val="405386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DE1F9602-36F9-422B-A19C-910FE82831C6}" type="datetimeFigureOut">
              <a:rPr lang="lv-LV" smtClean="0"/>
              <a:t>11.04.2017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83590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DE1F9602-36F9-422B-A19C-910FE82831C6}" type="datetimeFigureOut">
              <a:rPr lang="lv-LV" smtClean="0"/>
              <a:t>11.04.2017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22839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DE1F9602-36F9-422B-A19C-910FE82831C6}" type="datetimeFigureOut">
              <a:rPr lang="lv-LV" smtClean="0"/>
              <a:t>11.04.2017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46661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DE1F9602-36F9-422B-A19C-910FE82831C6}" type="datetimeFigureOut">
              <a:rPr lang="lv-LV" smtClean="0"/>
              <a:t>11.04.2017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307206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F9602-36F9-422B-A19C-910FE82831C6}" type="datetimeFigureOut">
              <a:rPr lang="lv-LV" smtClean="0"/>
              <a:t>11.04.2017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42584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DE1F9602-36F9-422B-A19C-910FE82831C6}" type="datetimeFigureOut">
              <a:rPr lang="lv-LV" smtClean="0"/>
              <a:t>11.04.2017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70564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DE1F9602-36F9-422B-A19C-910FE82831C6}" type="datetimeFigureOut">
              <a:rPr lang="lv-LV" smtClean="0"/>
              <a:t>11.04.2017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13142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DE1F9602-36F9-422B-A19C-910FE82831C6}" type="datetimeFigureOut">
              <a:rPr lang="lv-LV" smtClean="0"/>
              <a:t>11.04.2017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282668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F9602-36F9-422B-A19C-910FE82831C6}" type="datetimeFigureOut">
              <a:rPr lang="lv-LV" smtClean="0"/>
              <a:t>11.04.2017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1721771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F9602-36F9-422B-A19C-910FE82831C6}" type="datetimeFigureOut">
              <a:rPr lang="lv-LV" smtClean="0"/>
              <a:t>11.04.2017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146465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F9602-36F9-422B-A19C-910FE82831C6}" type="datetimeFigureOut">
              <a:rPr lang="lv-LV" smtClean="0"/>
              <a:t>11.04.2017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DD5E0C7-86B3-47CB-B3B5-B18DA36F7496}" type="slidenum">
              <a:rPr lang="lv-LV" smtClean="0"/>
              <a:t>‹#›</a:t>
            </a:fld>
            <a:endParaRPr lang="lv-LV"/>
          </a:p>
        </p:txBody>
      </p:sp>
    </p:spTree>
    <p:extLst>
      <p:ext uri="{BB962C8B-B14F-4D97-AF65-F5344CB8AC3E}">
        <p14:creationId xmlns:p14="http://schemas.microsoft.com/office/powerpoint/2010/main" val="1032587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F9602-36F9-422B-A19C-910FE82831C6}" type="datetimeFigureOut">
              <a:rPr lang="lv-LV" smtClean="0"/>
              <a:t>11.04.2017</a:t>
            </a:fld>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5E0C7-86B3-47CB-B3B5-B18DA36F7496}" type="slidenum">
              <a:rPr lang="lv-LV" smtClean="0"/>
              <a:t>‹#›</a:t>
            </a:fld>
            <a:endParaRPr lang="lv-LV"/>
          </a:p>
        </p:txBody>
      </p:sp>
    </p:spTree>
    <p:extLst>
      <p:ext uri="{BB962C8B-B14F-4D97-AF65-F5344CB8AC3E}">
        <p14:creationId xmlns:p14="http://schemas.microsoft.com/office/powerpoint/2010/main" val="3722548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deniss.kretalovs@km.gov.lv" TargetMode="External"/><Relationship Id="rId7" Type="http://schemas.openxmlformats.org/officeDocument/2006/relationships/hyperlink" Target="mailto:info@sif.lv" TargetMode="External"/><Relationship Id="rId2" Type="http://schemas.openxmlformats.org/officeDocument/2006/relationships/hyperlink" Target="mailto:Solvita.Vevere@km.gov.lv" TargetMode="External"/><Relationship Id="rId1" Type="http://schemas.openxmlformats.org/officeDocument/2006/relationships/slideLayout" Target="../slideLayouts/slideLayout2.xml"/><Relationship Id="rId6" Type="http://schemas.openxmlformats.org/officeDocument/2006/relationships/hyperlink" Target="mailto:tiesibsargs@tiesibsargs.lv" TargetMode="External"/><Relationship Id="rId5" Type="http://schemas.openxmlformats.org/officeDocument/2006/relationships/hyperlink" Target="mailto:olita.arkle@izm.gov.lv" TargetMode="External"/><Relationship Id="rId4" Type="http://schemas.openxmlformats.org/officeDocument/2006/relationships/hyperlink" Target="mailto:evija.papule@izm.gov.lv"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roma-alliance.org/e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20888"/>
            <a:ext cx="7772400" cy="1470025"/>
          </a:xfrm>
        </p:spPr>
        <p:txBody>
          <a:bodyPr>
            <a:normAutofit fontScale="90000"/>
          </a:bodyPr>
          <a:lstStyle/>
          <a:p>
            <a:r>
              <a:rPr lang="lv-LV" dirty="0" smtClean="0"/>
              <a:t/>
            </a:r>
            <a:br>
              <a:rPr lang="lv-LV" dirty="0" smtClean="0"/>
            </a:br>
            <a:r>
              <a:rPr lang="lv-LV" dirty="0" smtClean="0"/>
              <a:t/>
            </a:r>
            <a:br>
              <a:rPr lang="lv-LV" dirty="0" smtClean="0"/>
            </a:br>
            <a:endParaRPr lang="lv-LV" dirty="0"/>
          </a:p>
        </p:txBody>
      </p:sp>
      <p:sp>
        <p:nvSpPr>
          <p:cNvPr id="3" name="Subtitle 2"/>
          <p:cNvSpPr>
            <a:spLocks noGrp="1"/>
          </p:cNvSpPr>
          <p:nvPr>
            <p:ph type="subTitle" idx="1"/>
          </p:nvPr>
        </p:nvSpPr>
        <p:spPr>
          <a:xfrm>
            <a:off x="1371600" y="4653136"/>
            <a:ext cx="6400800" cy="1752600"/>
          </a:xfrm>
        </p:spPr>
        <p:txBody>
          <a:bodyPr>
            <a:normAutofit/>
          </a:bodyPr>
          <a:lstStyle/>
          <a:p>
            <a:endParaRPr lang="lv-LV" sz="2800" b="1" dirty="0" smtClean="0">
              <a:solidFill>
                <a:schemeClr val="accent1"/>
              </a:solidFill>
            </a:endParaRPr>
          </a:p>
          <a:p>
            <a:r>
              <a:rPr lang="lv-LV" sz="2800" b="1" dirty="0" smtClean="0">
                <a:solidFill>
                  <a:schemeClr val="accent1"/>
                </a:solidFill>
              </a:rPr>
              <a:t>Daugavpils, 2017.gada 27. janvāris</a:t>
            </a:r>
            <a:endParaRPr lang="lv-LV" sz="2800" b="1" dirty="0">
              <a:solidFill>
                <a:schemeClr val="accent1"/>
              </a:solidFill>
            </a:endParaRPr>
          </a:p>
        </p:txBody>
      </p:sp>
      <p:pic>
        <p:nvPicPr>
          <p:cNvPr id="4" name="Picture 3" descr="Attēlu rezultāti vaicājumam “Kultūras ministrija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76704"/>
            <a:ext cx="1059180" cy="994410"/>
          </a:xfrm>
          <a:prstGeom prst="rect">
            <a:avLst/>
          </a:prstGeom>
          <a:noFill/>
          <a:ln>
            <a:noFill/>
          </a:ln>
        </p:spPr>
      </p:pic>
      <p:pic>
        <p:nvPicPr>
          <p:cNvPr id="5" name="Attēls 1"/>
          <p:cNvPicPr/>
          <p:nvPr/>
        </p:nvPicPr>
        <p:blipFill>
          <a:blip r:embed="rId3" cstate="print"/>
          <a:srcRect/>
          <a:stretch>
            <a:fillRect/>
          </a:stretch>
        </p:blipFill>
        <p:spPr bwMode="auto">
          <a:xfrm>
            <a:off x="3563888" y="548680"/>
            <a:ext cx="3867150" cy="938530"/>
          </a:xfrm>
          <a:prstGeom prst="rect">
            <a:avLst/>
          </a:prstGeom>
          <a:noFill/>
          <a:ln w="9525">
            <a:noFill/>
            <a:miter lim="800000"/>
            <a:headEnd/>
            <a:tailEnd/>
          </a:ln>
        </p:spPr>
      </p:pic>
      <p:sp>
        <p:nvSpPr>
          <p:cNvPr id="6" name="Content Placeholder 2"/>
          <p:cNvSpPr txBox="1">
            <a:spLocks/>
          </p:cNvSpPr>
          <p:nvPr/>
        </p:nvSpPr>
        <p:spPr>
          <a:xfrm>
            <a:off x="0" y="1916832"/>
            <a:ext cx="9144000" cy="2016224"/>
          </a:xfrm>
          <a:prstGeom prst="rect">
            <a:avLst/>
          </a:prstGeom>
          <a:solidFill>
            <a:schemeClr val="accent1">
              <a:lumMod val="20000"/>
              <a:lumOff val="80000"/>
            </a:scheme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lv-LV" sz="4000" b="1" dirty="0" smtClean="0">
              <a:solidFill>
                <a:srgbClr val="002060"/>
              </a:solidFill>
            </a:endParaRPr>
          </a:p>
          <a:p>
            <a:pPr>
              <a:defRPr/>
            </a:pPr>
            <a:r>
              <a:rPr lang="lv-LV" sz="4000" b="1" dirty="0" smtClean="0">
                <a:solidFill>
                  <a:srgbClr val="002060"/>
                </a:solidFill>
              </a:rPr>
              <a:t>II </a:t>
            </a:r>
            <a:r>
              <a:rPr lang="lv-LV" sz="4000" b="1" dirty="0">
                <a:solidFill>
                  <a:srgbClr val="002060"/>
                </a:solidFill>
              </a:rPr>
              <a:t>Reģionālo ekspertu sanāksme</a:t>
            </a:r>
            <a:endParaRPr lang="lv-LV" sz="4000" b="1" dirty="0" smtClean="0">
              <a:solidFill>
                <a:srgbClr val="002060"/>
              </a:solidFill>
            </a:endParaRPr>
          </a:p>
        </p:txBody>
      </p:sp>
    </p:spTree>
    <p:extLst>
      <p:ext uri="{BB962C8B-B14F-4D97-AF65-F5344CB8AC3E}">
        <p14:creationId xmlns:p14="http://schemas.microsoft.com/office/powerpoint/2010/main" val="368710289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lv-LV" b="1" dirty="0" smtClean="0">
                <a:solidFill>
                  <a:srgbClr val="0070C0"/>
                </a:solidFill>
              </a:rPr>
              <a:t>ROMU MEDIATORU </a:t>
            </a:r>
            <a:br>
              <a:rPr lang="lv-LV" b="1" dirty="0" smtClean="0">
                <a:solidFill>
                  <a:srgbClr val="0070C0"/>
                </a:solidFill>
              </a:rPr>
            </a:br>
            <a:r>
              <a:rPr lang="lv-LV" b="1" dirty="0" smtClean="0">
                <a:solidFill>
                  <a:srgbClr val="0070C0"/>
                </a:solidFill>
              </a:rPr>
              <a:t>DARBĪBAS BŪTĪBA</a:t>
            </a:r>
            <a:endParaRPr lang="lv-LV" dirty="0" smtClean="0"/>
          </a:p>
        </p:txBody>
      </p:sp>
      <p:cxnSp>
        <p:nvCxnSpPr>
          <p:cNvPr id="8" name="Straight Arrow Connector 7"/>
          <p:cNvCxnSpPr/>
          <p:nvPr/>
        </p:nvCxnSpPr>
        <p:spPr>
          <a:xfrm>
            <a:off x="3581400" y="1916113"/>
            <a:ext cx="2808288"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a:off x="3429000" y="2068513"/>
            <a:ext cx="1574800" cy="712787"/>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a:off x="5003800" y="1916113"/>
            <a:ext cx="0" cy="509587"/>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flipV="1">
            <a:off x="5076825" y="2220913"/>
            <a:ext cx="1312863" cy="560387"/>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sp>
        <p:nvSpPr>
          <p:cNvPr id="3" name="Content Placeholder 2"/>
          <p:cNvSpPr>
            <a:spLocks noGrp="1"/>
          </p:cNvSpPr>
          <p:nvPr>
            <p:ph idx="1"/>
          </p:nvPr>
        </p:nvSpPr>
        <p:spPr>
          <a:xfrm>
            <a:off x="179512" y="1556792"/>
            <a:ext cx="8518401" cy="4813846"/>
          </a:xfrm>
        </p:spPr>
        <p:txBody>
          <a:bodyPr rtlCol="0">
            <a:normAutofit fontScale="92500" lnSpcReduction="20000"/>
          </a:bodyPr>
          <a:lstStyle/>
          <a:p>
            <a:pPr marL="0" indent="0" eaLnBrk="1" fontAlgn="auto" hangingPunct="1">
              <a:spcAft>
                <a:spcPts val="0"/>
              </a:spcAft>
              <a:buFont typeface="Arial" pitchFamily="34" charset="0"/>
              <a:buNone/>
              <a:defRPr/>
            </a:pPr>
            <a:r>
              <a:rPr lang="lv-LV" dirty="0" smtClean="0">
                <a:solidFill>
                  <a:srgbClr val="7030A0"/>
                </a:solidFill>
              </a:rPr>
              <a:t>Valsts un pašvaldību				Romu </a:t>
            </a:r>
          </a:p>
          <a:p>
            <a:pPr marL="0" indent="0" eaLnBrk="1" fontAlgn="auto" hangingPunct="1">
              <a:spcAft>
                <a:spcPts val="0"/>
              </a:spcAft>
              <a:buFont typeface="Arial" pitchFamily="34" charset="0"/>
              <a:buNone/>
              <a:defRPr/>
            </a:pPr>
            <a:r>
              <a:rPr lang="lv-LV" dirty="0" smtClean="0">
                <a:solidFill>
                  <a:srgbClr val="7030A0"/>
                </a:solidFill>
              </a:rPr>
              <a:t> iestādes	 					kopiena</a:t>
            </a:r>
          </a:p>
          <a:p>
            <a:pPr marL="0" indent="0" eaLnBrk="1" fontAlgn="auto" hangingPunct="1">
              <a:spcAft>
                <a:spcPts val="0"/>
              </a:spcAft>
              <a:buFont typeface="Arial" pitchFamily="34" charset="0"/>
              <a:buNone/>
              <a:defRPr/>
            </a:pPr>
            <a:r>
              <a:rPr lang="lv-LV" dirty="0" smtClean="0">
                <a:solidFill>
                  <a:srgbClr val="7030A0"/>
                </a:solidFill>
              </a:rPr>
              <a:t>										                   Mediators = neitrāla persona</a:t>
            </a:r>
          </a:p>
          <a:p>
            <a:pPr marL="0" indent="0" algn="ctr" eaLnBrk="1" fontAlgn="auto" hangingPunct="1">
              <a:spcAft>
                <a:spcPts val="0"/>
              </a:spcAft>
              <a:buFont typeface="Arial" pitchFamily="34" charset="0"/>
              <a:buNone/>
              <a:defRPr/>
            </a:pPr>
            <a:endParaRPr lang="lv-LV" sz="3400" b="1" dirty="0" smtClean="0"/>
          </a:p>
          <a:p>
            <a:pPr eaLnBrk="1" fontAlgn="auto" hangingPunct="1">
              <a:spcAft>
                <a:spcPts val="0"/>
              </a:spcAft>
              <a:buFont typeface="Wingdings" pitchFamily="2" charset="2"/>
              <a:buChar char="Ø"/>
              <a:defRPr/>
            </a:pPr>
            <a:r>
              <a:rPr lang="lv-LV" u="sng" dirty="0" smtClean="0"/>
              <a:t>tiek pieņemts, </a:t>
            </a:r>
            <a:r>
              <a:rPr lang="lv-LV" dirty="0" smtClean="0"/>
              <a:t>ka šajās attiecībās pusēm ir līdzvērtīgas likumīgas intereses</a:t>
            </a:r>
          </a:p>
          <a:p>
            <a:pPr eaLnBrk="1" fontAlgn="auto" hangingPunct="1">
              <a:spcAft>
                <a:spcPts val="0"/>
              </a:spcAft>
              <a:buFont typeface="Wingdings" pitchFamily="2" charset="2"/>
              <a:buChar char="Ø"/>
              <a:defRPr/>
            </a:pPr>
            <a:endParaRPr lang="lv-LV" sz="1800" dirty="0" smtClean="0"/>
          </a:p>
          <a:p>
            <a:pPr eaLnBrk="1" fontAlgn="auto" hangingPunct="1">
              <a:spcAft>
                <a:spcPts val="0"/>
              </a:spcAft>
              <a:buFont typeface="Wingdings" pitchFamily="2" charset="2"/>
              <a:buChar char="Ø"/>
              <a:defRPr/>
            </a:pPr>
            <a:r>
              <a:rPr lang="lv-LV" u="sng" dirty="0" smtClean="0"/>
              <a:t>tiek sagaidīts</a:t>
            </a:r>
            <a:r>
              <a:rPr lang="lv-LV" dirty="0" smtClean="0"/>
              <a:t>, ka puses uzņemsies atbildību un iesaistīsies pārmaiņu procesā, par kuru tās iepriekš vienojušās</a:t>
            </a:r>
          </a:p>
          <a:p>
            <a:pPr eaLnBrk="1" fontAlgn="auto" hangingPunct="1">
              <a:spcAft>
                <a:spcPts val="0"/>
              </a:spcAft>
              <a:buFont typeface="Arial" pitchFamily="34" charset="0"/>
              <a:buChar char="•"/>
              <a:defRPr/>
            </a:pPr>
            <a:endParaRPr lang="lv-LV" dirty="0" smtClean="0"/>
          </a:p>
        </p:txBody>
      </p:sp>
    </p:spTree>
    <p:extLst>
      <p:ext uri="{BB962C8B-B14F-4D97-AF65-F5344CB8AC3E}">
        <p14:creationId xmlns:p14="http://schemas.microsoft.com/office/powerpoint/2010/main" val="334357056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lv-LV" b="1" dirty="0" smtClean="0">
                <a:solidFill>
                  <a:srgbClr val="0070C0"/>
                </a:solidFill>
                <a:latin typeface="+mn-lt"/>
                <a:ea typeface="Calibri"/>
                <a:cs typeface="Times New Roman"/>
              </a:rPr>
              <a:t>MEDIATORU ĒTIKAS KODEKSS</a:t>
            </a:r>
            <a:endParaRPr lang="lv-LV" dirty="0" smtClean="0">
              <a:solidFill>
                <a:srgbClr val="0070C0"/>
              </a:solidFill>
              <a:latin typeface="+mn-lt"/>
            </a:endParaRPr>
          </a:p>
        </p:txBody>
      </p:sp>
      <p:sp>
        <p:nvSpPr>
          <p:cNvPr id="4" name="Content Placeholder 2"/>
          <p:cNvSpPr>
            <a:spLocks noGrp="1"/>
          </p:cNvSpPr>
          <p:nvPr>
            <p:ph idx="1"/>
          </p:nvPr>
        </p:nvSpPr>
        <p:spPr>
          <a:xfrm>
            <a:off x="457200" y="1484312"/>
            <a:ext cx="8229600" cy="5113039"/>
          </a:xfrm>
        </p:spPr>
        <p:txBody>
          <a:bodyPr rtlCol="0">
            <a:noAutofit/>
          </a:bodyPr>
          <a:lstStyle/>
          <a:p>
            <a:pPr marL="0" indent="0" algn="just" eaLnBrk="1" fontAlgn="auto" hangingPunct="1">
              <a:spcBef>
                <a:spcPts val="0"/>
              </a:spcBef>
              <a:spcAft>
                <a:spcPts val="0"/>
              </a:spcAft>
              <a:buFont typeface="Arial" pitchFamily="34" charset="0"/>
              <a:buNone/>
              <a:defRPr/>
            </a:pPr>
            <a:r>
              <a:rPr lang="lv-LV" sz="1800" dirty="0" smtClean="0"/>
              <a:t>Romu mediators, pildot savus pienākumus, ievēro šādus ētikas pamatprincipus:</a:t>
            </a:r>
          </a:p>
          <a:p>
            <a:pPr marL="0" indent="0" algn="just" eaLnBrk="1" fontAlgn="auto" hangingPunct="1">
              <a:spcBef>
                <a:spcPts val="0"/>
              </a:spcBef>
              <a:spcAft>
                <a:spcPts val="0"/>
              </a:spcAft>
              <a:buFont typeface="Arial" pitchFamily="34" charset="0"/>
              <a:buNone/>
              <a:defRPr/>
            </a:pPr>
            <a:endParaRPr lang="lv-LV" sz="1800" dirty="0" smtClean="0">
              <a:ea typeface="Calibri"/>
              <a:cs typeface="Times New Roman"/>
            </a:endParaRPr>
          </a:p>
          <a:p>
            <a:pPr algn="just" eaLnBrk="1" fontAlgn="auto" hangingPunct="1">
              <a:spcBef>
                <a:spcPts val="0"/>
              </a:spcBef>
              <a:spcAft>
                <a:spcPts val="0"/>
              </a:spcAft>
              <a:buFont typeface="+mj-lt"/>
              <a:buAutoNum type="arabicPeriod"/>
              <a:defRPr/>
            </a:pPr>
            <a:r>
              <a:rPr lang="lv-LV" sz="1800" dirty="0" smtClean="0">
                <a:solidFill>
                  <a:schemeClr val="accent1"/>
                </a:solidFill>
                <a:ea typeface="Calibri"/>
                <a:cs typeface="Times New Roman"/>
              </a:rPr>
              <a:t>Ievēro cilvēktiesības </a:t>
            </a:r>
            <a:r>
              <a:rPr lang="lv-LV" sz="1800" dirty="0">
                <a:ea typeface="Calibri"/>
                <a:cs typeface="Times New Roman"/>
              </a:rPr>
              <a:t>un ciena </a:t>
            </a:r>
            <a:r>
              <a:rPr lang="lv-LV" sz="1800" dirty="0" smtClean="0">
                <a:ea typeface="Calibri"/>
                <a:cs typeface="Times New Roman"/>
              </a:rPr>
              <a:t>cilvēkus</a:t>
            </a:r>
            <a:r>
              <a:rPr lang="lv-LV" sz="1800" dirty="0">
                <a:ea typeface="Calibri"/>
                <a:cs typeface="Times New Roman"/>
              </a:rPr>
              <a:t>, pildot savus </a:t>
            </a:r>
            <a:r>
              <a:rPr lang="lv-LV" sz="1800" dirty="0" smtClean="0">
                <a:ea typeface="Calibri"/>
                <a:cs typeface="Times New Roman"/>
              </a:rPr>
              <a:t>pienākumus</a:t>
            </a:r>
            <a:r>
              <a:rPr lang="lv-LV" sz="1800" dirty="0">
                <a:ea typeface="Calibri"/>
                <a:cs typeface="Times New Roman"/>
              </a:rPr>
              <a:t>,</a:t>
            </a:r>
            <a:r>
              <a:rPr lang="lv-LV" sz="1800" dirty="0" smtClean="0">
                <a:ea typeface="Calibri"/>
                <a:cs typeface="Times New Roman"/>
              </a:rPr>
              <a:t> </a:t>
            </a:r>
            <a:r>
              <a:rPr lang="lv-LV" sz="1800" dirty="0">
                <a:ea typeface="Calibri"/>
                <a:cs typeface="Times New Roman"/>
              </a:rPr>
              <a:t>rīkojas godīgi </a:t>
            </a:r>
            <a:r>
              <a:rPr lang="lv-LV" sz="1800" dirty="0" smtClean="0">
                <a:ea typeface="Calibri"/>
                <a:cs typeface="Times New Roman"/>
              </a:rPr>
              <a:t>un izturas </a:t>
            </a:r>
            <a:r>
              <a:rPr lang="lv-LV" sz="1800" dirty="0">
                <a:ea typeface="Calibri"/>
                <a:cs typeface="Times New Roman"/>
              </a:rPr>
              <a:t>vienādi pret </a:t>
            </a:r>
            <a:r>
              <a:rPr lang="lv-LV" sz="1800" dirty="0" smtClean="0">
                <a:ea typeface="Calibri"/>
                <a:cs typeface="Times New Roman"/>
              </a:rPr>
              <a:t>visiem.</a:t>
            </a:r>
          </a:p>
          <a:p>
            <a:pPr algn="just" eaLnBrk="1" fontAlgn="auto" hangingPunct="1">
              <a:spcBef>
                <a:spcPts val="0"/>
              </a:spcBef>
              <a:spcAft>
                <a:spcPts val="0"/>
              </a:spcAft>
              <a:buFont typeface="+mj-lt"/>
              <a:buAutoNum type="arabicPeriod"/>
              <a:defRPr/>
            </a:pPr>
            <a:r>
              <a:rPr lang="lv-LV" sz="1800" dirty="0" smtClean="0">
                <a:solidFill>
                  <a:schemeClr val="accent1"/>
                </a:solidFill>
                <a:ea typeface="Calibri"/>
                <a:cs typeface="Times New Roman"/>
              </a:rPr>
              <a:t>Ir atbildīgs </a:t>
            </a:r>
            <a:r>
              <a:rPr lang="lv-LV" sz="1800" dirty="0">
                <a:solidFill>
                  <a:schemeClr val="accent1"/>
                </a:solidFill>
                <a:ea typeface="Calibri"/>
                <a:cs typeface="Times New Roman"/>
              </a:rPr>
              <a:t>par palīdzības </a:t>
            </a:r>
            <a:r>
              <a:rPr lang="lv-LV" sz="1800" dirty="0" smtClean="0">
                <a:solidFill>
                  <a:schemeClr val="accent1"/>
                </a:solidFill>
                <a:ea typeface="Calibri"/>
                <a:cs typeface="Times New Roman"/>
              </a:rPr>
              <a:t>sniegšanu</a:t>
            </a:r>
            <a:r>
              <a:rPr lang="lv-LV" sz="1800" dirty="0" smtClean="0">
                <a:ea typeface="Calibri"/>
                <a:cs typeface="Times New Roman"/>
              </a:rPr>
              <a:t>, </a:t>
            </a:r>
            <a:r>
              <a:rPr lang="lv-LV" sz="1800" dirty="0">
                <a:ea typeface="Calibri"/>
                <a:cs typeface="Times New Roman"/>
              </a:rPr>
              <a:t>taču nav </a:t>
            </a:r>
            <a:r>
              <a:rPr lang="lv-LV" sz="1800" dirty="0" smtClean="0">
                <a:ea typeface="Calibri"/>
                <a:cs typeface="Times New Roman"/>
              </a:rPr>
              <a:t>atbildīgs </a:t>
            </a:r>
            <a:r>
              <a:rPr lang="lv-LV" sz="1800" dirty="0">
                <a:ea typeface="Calibri"/>
                <a:cs typeface="Times New Roman"/>
              </a:rPr>
              <a:t>par jebkuras </a:t>
            </a:r>
            <a:r>
              <a:rPr lang="lv-LV" sz="1800" dirty="0" smtClean="0">
                <a:ea typeface="Calibri"/>
                <a:cs typeface="Times New Roman"/>
              </a:rPr>
              <a:t>problēmas, kurās nonāk romi vai kādas </a:t>
            </a:r>
            <a:r>
              <a:rPr lang="lv-LV" sz="1800" dirty="0">
                <a:ea typeface="Calibri"/>
                <a:cs typeface="Times New Roman"/>
              </a:rPr>
              <a:t>iestādes </a:t>
            </a:r>
            <a:r>
              <a:rPr lang="lv-LV" sz="1800" dirty="0" smtClean="0">
                <a:ea typeface="Calibri"/>
                <a:cs typeface="Times New Roman"/>
              </a:rPr>
              <a:t>personāls, atrisināšanu.</a:t>
            </a:r>
            <a:endParaRPr lang="lv-LV" sz="1800" dirty="0">
              <a:ea typeface="Calibri"/>
              <a:cs typeface="Times New Roman"/>
            </a:endParaRPr>
          </a:p>
          <a:p>
            <a:pPr algn="just" eaLnBrk="1" fontAlgn="auto" hangingPunct="1">
              <a:spcBef>
                <a:spcPts val="0"/>
              </a:spcBef>
              <a:spcAft>
                <a:spcPts val="0"/>
              </a:spcAft>
              <a:buFont typeface="+mj-lt"/>
              <a:buAutoNum type="arabicPeriod"/>
              <a:defRPr/>
            </a:pPr>
            <a:r>
              <a:rPr lang="lv-LV" sz="1800" dirty="0">
                <a:ea typeface="Calibri"/>
                <a:cs typeface="Times New Roman"/>
              </a:rPr>
              <a:t>Mediators </a:t>
            </a:r>
            <a:r>
              <a:rPr lang="lv-LV" sz="1800" dirty="0" smtClean="0">
                <a:solidFill>
                  <a:schemeClr val="accent1"/>
                </a:solidFill>
                <a:ea typeface="Calibri"/>
                <a:cs typeface="Times New Roman"/>
              </a:rPr>
              <a:t>cenšas ātri palīdzēt </a:t>
            </a:r>
            <a:r>
              <a:rPr lang="lv-LV" sz="1800" dirty="0" smtClean="0">
                <a:ea typeface="Calibri"/>
                <a:cs typeface="Times New Roman"/>
              </a:rPr>
              <a:t>atrisināt problēmu, kā arī rīkojas, lai jau laicīgi novērstu tās rašanos.</a:t>
            </a:r>
            <a:endParaRPr lang="lv-LV" sz="1800" dirty="0">
              <a:ea typeface="Calibri"/>
              <a:cs typeface="Times New Roman"/>
            </a:endParaRPr>
          </a:p>
          <a:p>
            <a:pPr algn="just" eaLnBrk="1" fontAlgn="auto" hangingPunct="1">
              <a:spcBef>
                <a:spcPts val="0"/>
              </a:spcBef>
              <a:spcAft>
                <a:spcPts val="0"/>
              </a:spcAft>
              <a:buFont typeface="+mj-lt"/>
              <a:buAutoNum type="arabicPeriod"/>
              <a:defRPr/>
            </a:pPr>
            <a:r>
              <a:rPr lang="lv-LV" sz="1800" dirty="0" smtClean="0">
                <a:solidFill>
                  <a:schemeClr val="accent1"/>
                </a:solidFill>
                <a:ea typeface="Calibri"/>
                <a:cs typeface="Times New Roman"/>
              </a:rPr>
              <a:t>Ievēro konfidencialitāti </a:t>
            </a:r>
            <a:r>
              <a:rPr lang="lv-LV" sz="1800" dirty="0" smtClean="0">
                <a:ea typeface="Calibri"/>
                <a:cs typeface="Times New Roman"/>
              </a:rPr>
              <a:t>- nestāsta citiem mediatora darbā iegūto informāciju.</a:t>
            </a:r>
            <a:endParaRPr lang="lv-LV" sz="1800" dirty="0">
              <a:ea typeface="Calibri"/>
              <a:cs typeface="Times New Roman"/>
            </a:endParaRPr>
          </a:p>
          <a:p>
            <a:pPr algn="just" eaLnBrk="1" fontAlgn="auto" hangingPunct="1">
              <a:spcBef>
                <a:spcPts val="0"/>
              </a:spcBef>
              <a:spcAft>
                <a:spcPts val="0"/>
              </a:spcAft>
              <a:buFont typeface="+mj-lt"/>
              <a:buAutoNum type="arabicPeriod"/>
              <a:defRPr/>
            </a:pPr>
            <a:r>
              <a:rPr lang="lv-LV" sz="1800" dirty="0">
                <a:solidFill>
                  <a:schemeClr val="accent1"/>
                </a:solidFill>
                <a:ea typeface="Calibri"/>
                <a:cs typeface="Times New Roman"/>
              </a:rPr>
              <a:t>Neizmanto </a:t>
            </a:r>
            <a:r>
              <a:rPr lang="lv-LV" sz="1800" dirty="0" smtClean="0">
                <a:solidFill>
                  <a:schemeClr val="accent1"/>
                </a:solidFill>
                <a:ea typeface="Calibri"/>
                <a:cs typeface="Times New Roman"/>
              </a:rPr>
              <a:t>mediatora </a:t>
            </a:r>
            <a:r>
              <a:rPr lang="lv-LV" sz="1800" dirty="0">
                <a:solidFill>
                  <a:schemeClr val="accent1"/>
                </a:solidFill>
                <a:ea typeface="Calibri"/>
                <a:cs typeface="Times New Roman"/>
              </a:rPr>
              <a:t>stāvokli </a:t>
            </a:r>
            <a:r>
              <a:rPr lang="lv-LV" sz="1800" dirty="0">
                <a:ea typeface="Calibri"/>
                <a:cs typeface="Times New Roman"/>
              </a:rPr>
              <a:t>un varu, lai </a:t>
            </a:r>
            <a:r>
              <a:rPr lang="lv-LV" sz="1800" dirty="0" smtClean="0">
                <a:ea typeface="Calibri"/>
                <a:cs typeface="Times New Roman"/>
              </a:rPr>
              <a:t>izrīkotu, iebaidītu </a:t>
            </a:r>
            <a:r>
              <a:rPr lang="lv-LV" sz="1800" dirty="0">
                <a:ea typeface="Calibri"/>
                <a:cs typeface="Times New Roman"/>
              </a:rPr>
              <a:t>vai nodarītu </a:t>
            </a:r>
            <a:r>
              <a:rPr lang="lv-LV" sz="1800" dirty="0" smtClean="0">
                <a:ea typeface="Calibri"/>
                <a:cs typeface="Times New Roman"/>
              </a:rPr>
              <a:t>kaitējumu </a:t>
            </a:r>
            <a:r>
              <a:rPr lang="lv-LV" sz="1800" dirty="0">
                <a:ea typeface="Calibri"/>
                <a:cs typeface="Times New Roman"/>
              </a:rPr>
              <a:t>citiem.</a:t>
            </a:r>
          </a:p>
          <a:p>
            <a:pPr algn="just" eaLnBrk="1" fontAlgn="auto" hangingPunct="1">
              <a:spcBef>
                <a:spcPts val="0"/>
              </a:spcBef>
              <a:spcAft>
                <a:spcPts val="0"/>
              </a:spcAft>
              <a:buFont typeface="+mj-lt"/>
              <a:buAutoNum type="arabicPeriod"/>
              <a:defRPr/>
            </a:pPr>
            <a:r>
              <a:rPr lang="lv-LV" sz="1800" dirty="0" smtClean="0">
                <a:solidFill>
                  <a:schemeClr val="accent1"/>
                </a:solidFill>
                <a:ea typeface="Calibri"/>
                <a:cs typeface="Times New Roman"/>
              </a:rPr>
              <a:t>Ievēro romu </a:t>
            </a:r>
            <a:r>
              <a:rPr lang="lv-LV" sz="1800" dirty="0">
                <a:solidFill>
                  <a:schemeClr val="accent1"/>
                </a:solidFill>
                <a:ea typeface="Calibri"/>
                <a:cs typeface="Times New Roman"/>
              </a:rPr>
              <a:t>kopienas kultūru </a:t>
            </a:r>
            <a:r>
              <a:rPr lang="lv-LV" sz="1800" dirty="0">
                <a:ea typeface="Calibri"/>
                <a:cs typeface="Times New Roman"/>
              </a:rPr>
              <a:t>un tradīcijas, ja vien tās atbilst cilvēktiesību un demokrātijas pamatprincipiem. </a:t>
            </a:r>
          </a:p>
          <a:p>
            <a:pPr algn="just" eaLnBrk="1" fontAlgn="auto" hangingPunct="1">
              <a:spcBef>
                <a:spcPts val="0"/>
              </a:spcBef>
              <a:spcAft>
                <a:spcPts val="0"/>
              </a:spcAft>
              <a:buFont typeface="+mj-lt"/>
              <a:buAutoNum type="arabicPeriod"/>
              <a:defRPr/>
            </a:pPr>
            <a:r>
              <a:rPr lang="lv-LV" sz="1800" dirty="0">
                <a:solidFill>
                  <a:schemeClr val="accent1"/>
                </a:solidFill>
                <a:ea typeface="Calibri"/>
                <a:cs typeface="Times New Roman"/>
              </a:rPr>
              <a:t>Ciena visus </a:t>
            </a:r>
            <a:r>
              <a:rPr lang="lv-LV" sz="1800" dirty="0">
                <a:ea typeface="Calibri"/>
                <a:cs typeface="Times New Roman"/>
              </a:rPr>
              <a:t>sabiedrības </a:t>
            </a:r>
            <a:r>
              <a:rPr lang="lv-LV" sz="1800" dirty="0" smtClean="0">
                <a:ea typeface="Calibri"/>
                <a:cs typeface="Times New Roman"/>
              </a:rPr>
              <a:t>pārstāvjus. </a:t>
            </a:r>
            <a:endParaRPr lang="lv-LV" sz="1800" dirty="0">
              <a:ea typeface="Calibri"/>
              <a:cs typeface="Times New Roman"/>
            </a:endParaRPr>
          </a:p>
          <a:p>
            <a:pPr algn="just" eaLnBrk="1" fontAlgn="auto" hangingPunct="1">
              <a:spcBef>
                <a:spcPts val="0"/>
              </a:spcBef>
              <a:spcAft>
                <a:spcPts val="0"/>
              </a:spcAft>
              <a:buFont typeface="+mj-lt"/>
              <a:buAutoNum type="arabicPeriod"/>
              <a:defRPr/>
            </a:pPr>
            <a:r>
              <a:rPr lang="lv-LV" sz="1800" dirty="0">
                <a:ea typeface="Calibri"/>
                <a:cs typeface="Times New Roman"/>
              </a:rPr>
              <a:t>Stingri </a:t>
            </a:r>
            <a:r>
              <a:rPr lang="lv-LV" sz="1800" dirty="0">
                <a:solidFill>
                  <a:schemeClr val="accent1"/>
                </a:solidFill>
                <a:ea typeface="Calibri"/>
                <a:cs typeface="Times New Roman"/>
              </a:rPr>
              <a:t>nodala</a:t>
            </a:r>
            <a:r>
              <a:rPr lang="lv-LV" sz="1800" dirty="0">
                <a:ea typeface="Calibri"/>
                <a:cs typeface="Times New Roman"/>
              </a:rPr>
              <a:t> </a:t>
            </a:r>
            <a:r>
              <a:rPr lang="lv-LV" sz="1800" dirty="0" smtClean="0">
                <a:ea typeface="Calibri"/>
                <a:cs typeface="Times New Roman"/>
              </a:rPr>
              <a:t>darbu no privātās dzīves.  </a:t>
            </a:r>
          </a:p>
          <a:p>
            <a:pPr algn="just" eaLnBrk="1" fontAlgn="auto" hangingPunct="1">
              <a:spcBef>
                <a:spcPts val="0"/>
              </a:spcBef>
              <a:spcAft>
                <a:spcPts val="0"/>
              </a:spcAft>
              <a:buFont typeface="+mj-lt"/>
              <a:buAutoNum type="arabicPeriod"/>
              <a:defRPr/>
            </a:pPr>
            <a:r>
              <a:rPr lang="lv-LV" sz="1800" dirty="0">
                <a:solidFill>
                  <a:schemeClr val="accent1"/>
                </a:solidFill>
                <a:ea typeface="Calibri"/>
                <a:cs typeface="Times New Roman"/>
              </a:rPr>
              <a:t>Sadarbojas</a:t>
            </a:r>
            <a:r>
              <a:rPr lang="lv-LV" sz="1800" dirty="0">
                <a:ea typeface="Calibri"/>
                <a:cs typeface="Times New Roman"/>
              </a:rPr>
              <a:t> ar citiem mediatoriem un </a:t>
            </a:r>
            <a:r>
              <a:rPr lang="lv-LV" sz="1800" dirty="0" smtClean="0">
                <a:ea typeface="Calibri"/>
                <a:cs typeface="Times New Roman"/>
              </a:rPr>
              <a:t>profesionāļiem</a:t>
            </a:r>
            <a:r>
              <a:rPr lang="lv-LV" sz="1800" dirty="0">
                <a:ea typeface="Calibri"/>
                <a:cs typeface="Times New Roman"/>
              </a:rPr>
              <a:t> </a:t>
            </a:r>
            <a:r>
              <a:rPr lang="lv-LV" sz="1800" dirty="0" smtClean="0">
                <a:ea typeface="Calibri"/>
                <a:cs typeface="Times New Roman"/>
              </a:rPr>
              <a:t>dažādās jomās.</a:t>
            </a:r>
            <a:endParaRPr lang="lv-LV" sz="1800" dirty="0">
              <a:ea typeface="Calibri"/>
              <a:cs typeface="Times New Roman"/>
            </a:endParaRPr>
          </a:p>
          <a:p>
            <a:pPr eaLnBrk="1" fontAlgn="auto" hangingPunct="1">
              <a:spcBef>
                <a:spcPts val="0"/>
              </a:spcBef>
              <a:spcAft>
                <a:spcPts val="0"/>
              </a:spcAft>
              <a:buFont typeface="+mj-lt"/>
              <a:buAutoNum type="arabicPeriod"/>
              <a:defRPr/>
            </a:pPr>
            <a:endParaRPr lang="lv-LV" sz="1100" dirty="0">
              <a:ea typeface="Calibri"/>
              <a:cs typeface="Times New Roman"/>
            </a:endParaRPr>
          </a:p>
          <a:p>
            <a:pPr eaLnBrk="1" fontAlgn="auto" hangingPunct="1">
              <a:spcBef>
                <a:spcPts val="0"/>
              </a:spcBef>
              <a:spcAft>
                <a:spcPts val="0"/>
              </a:spcAft>
              <a:buFont typeface="Arial" pitchFamily="34" charset="0"/>
              <a:buChar char="•"/>
              <a:defRPr/>
            </a:pPr>
            <a:endParaRPr lang="lv-LV" sz="1400" dirty="0"/>
          </a:p>
        </p:txBody>
      </p:sp>
    </p:spTree>
    <p:extLst>
      <p:ext uri="{BB962C8B-B14F-4D97-AF65-F5344CB8AC3E}">
        <p14:creationId xmlns:p14="http://schemas.microsoft.com/office/powerpoint/2010/main" val="208806181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Romu_mediatori_Latvija_or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280" y="939943"/>
            <a:ext cx="8641440" cy="4857403"/>
          </a:xfrm>
        </p:spPr>
      </p:pic>
    </p:spTree>
    <p:extLst>
      <p:ext uri="{BB962C8B-B14F-4D97-AF65-F5344CB8AC3E}">
        <p14:creationId xmlns:p14="http://schemas.microsoft.com/office/powerpoint/2010/main" val="411188900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lv-LV" b="1" dirty="0" smtClean="0">
                <a:solidFill>
                  <a:schemeClr val="tx2">
                    <a:lumMod val="60000"/>
                    <a:lumOff val="40000"/>
                  </a:schemeClr>
                </a:solidFill>
              </a:rPr>
              <a:t>ROMU INTEGRĀCIJAS POLITIKA LATVIJĀ</a:t>
            </a:r>
            <a:endParaRPr lang="lv-LV" b="1" dirty="0">
              <a:solidFill>
                <a:schemeClr val="tx2">
                  <a:lumMod val="60000"/>
                  <a:lumOff val="40000"/>
                </a:schemeClr>
              </a:solidFill>
            </a:endParaRPr>
          </a:p>
        </p:txBody>
      </p:sp>
      <p:sp>
        <p:nvSpPr>
          <p:cNvPr id="3" name="Content Placeholder 2"/>
          <p:cNvSpPr>
            <a:spLocks noGrp="1"/>
          </p:cNvSpPr>
          <p:nvPr>
            <p:ph idx="1"/>
          </p:nvPr>
        </p:nvSpPr>
        <p:spPr/>
        <p:txBody>
          <a:bodyPr/>
          <a:lstStyle/>
          <a:p>
            <a:pPr marL="0" indent="0" algn="ctr">
              <a:buFont typeface="Arial" charset="0"/>
              <a:buNone/>
              <a:defRPr/>
            </a:pPr>
            <a:r>
              <a:rPr lang="lv-LV" dirty="0"/>
              <a:t>Romu integrācijas politikas pasākumi ir ietverti šādos politikas dokumentos</a:t>
            </a:r>
            <a:r>
              <a:rPr lang="lv-LV" dirty="0" smtClean="0"/>
              <a:t>:</a:t>
            </a:r>
          </a:p>
          <a:p>
            <a:pPr marL="0" indent="0" algn="ctr">
              <a:buFont typeface="Arial" charset="0"/>
              <a:buNone/>
              <a:defRPr/>
            </a:pPr>
            <a:endParaRPr lang="lv-LV" dirty="0"/>
          </a:p>
          <a:p>
            <a:pPr marL="0" indent="0">
              <a:buFont typeface="Arial" charset="0"/>
              <a:buNone/>
              <a:defRPr/>
            </a:pPr>
            <a:endParaRPr lang="lv-LV" dirty="0" smtClean="0"/>
          </a:p>
          <a:p>
            <a:pPr marL="0" indent="0">
              <a:buFont typeface="Arial" charset="0"/>
              <a:buNone/>
              <a:defRPr/>
            </a:pPr>
            <a:endParaRPr lang="lv-LV" dirty="0"/>
          </a:p>
          <a:p>
            <a:pPr>
              <a:defRPr/>
            </a:pPr>
            <a:endParaRPr lang="lv-LV" dirty="0" smtClean="0"/>
          </a:p>
          <a:p>
            <a:pPr>
              <a:defRPr/>
            </a:pPr>
            <a:endParaRPr lang="lv-LV" dirty="0" smtClean="0"/>
          </a:p>
          <a:p>
            <a:pPr>
              <a:defRPr/>
            </a:pPr>
            <a:endParaRPr lang="lv-LV" dirty="0"/>
          </a:p>
        </p:txBody>
      </p:sp>
      <p:sp>
        <p:nvSpPr>
          <p:cNvPr id="4" name="Down Arrow 3"/>
          <p:cNvSpPr/>
          <p:nvPr/>
        </p:nvSpPr>
        <p:spPr>
          <a:xfrm>
            <a:off x="2135188" y="2852738"/>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5" name="Down Arrow 4"/>
          <p:cNvSpPr/>
          <p:nvPr/>
        </p:nvSpPr>
        <p:spPr>
          <a:xfrm>
            <a:off x="6084888" y="2852738"/>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graphicFrame>
        <p:nvGraphicFramePr>
          <p:cNvPr id="6" name="Table 5"/>
          <p:cNvGraphicFramePr>
            <a:graphicFrameLocks noGrp="1"/>
          </p:cNvGraphicFramePr>
          <p:nvPr/>
        </p:nvGraphicFramePr>
        <p:xfrm>
          <a:off x="1258888" y="4076700"/>
          <a:ext cx="6697662" cy="1920875"/>
        </p:xfrm>
        <a:graphic>
          <a:graphicData uri="http://schemas.openxmlformats.org/drawingml/2006/table">
            <a:tbl>
              <a:tblPr firstRow="1" bandRow="1">
                <a:tableStyleId>{5C22544A-7EE6-4342-B048-85BDC9FD1C3A}</a:tableStyleId>
              </a:tblPr>
              <a:tblGrid>
                <a:gridCol w="3348831"/>
                <a:gridCol w="3348831"/>
              </a:tblGrid>
              <a:tr h="19208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800" dirty="0" smtClean="0">
                          <a:solidFill>
                            <a:schemeClr val="tx1"/>
                          </a:solidFill>
                        </a:rPr>
                        <a:t>Nacionālās identitātes, pilsoniskās sabiedrības un </a:t>
                      </a:r>
                      <a:r>
                        <a:rPr lang="lv-LV" sz="2400" dirty="0" smtClean="0">
                          <a:solidFill>
                            <a:schemeClr val="tx1"/>
                          </a:solidFill>
                        </a:rPr>
                        <a:t>integrācijas politikas pamatnostādnes </a:t>
                      </a:r>
                      <a:endParaRPr lang="lv-LV" sz="1800"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lv-LV" sz="1800" dirty="0" smtClean="0">
                          <a:solidFill>
                            <a:schemeClr val="tx1"/>
                          </a:solidFill>
                        </a:rPr>
                        <a:t>2012.-2018. gadam </a:t>
                      </a:r>
                    </a:p>
                    <a:p>
                      <a:pPr algn="ctr"/>
                      <a:endParaRPr lang="lv-LV" sz="1800" dirty="0">
                        <a:solidFill>
                          <a:schemeClr val="tx1"/>
                        </a:solidFill>
                      </a:endParaRPr>
                    </a:p>
                  </a:txBody>
                  <a:tcPr marL="91453" marR="91453" marT="45735" marB="4573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1800" dirty="0" smtClean="0">
                          <a:solidFill>
                            <a:schemeClr val="tx1"/>
                          </a:solidFill>
                        </a:rPr>
                        <a:t>Pamatnostādņu </a:t>
                      </a:r>
                    </a:p>
                    <a:p>
                      <a:pPr marL="0" marR="0" indent="0" algn="ctr" defTabSz="914400" rtl="0" eaLnBrk="1" fontAlgn="auto" latinLnBrk="0" hangingPunct="1">
                        <a:lnSpc>
                          <a:spcPct val="100000"/>
                        </a:lnSpc>
                        <a:spcBef>
                          <a:spcPts val="0"/>
                        </a:spcBef>
                        <a:spcAft>
                          <a:spcPts val="0"/>
                        </a:spcAft>
                        <a:buClrTx/>
                        <a:buSzTx/>
                        <a:buFontTx/>
                        <a:buNone/>
                        <a:tabLst/>
                        <a:defRPr/>
                      </a:pPr>
                      <a:r>
                        <a:rPr lang="lv-LV" sz="2400" dirty="0" smtClean="0">
                          <a:solidFill>
                            <a:schemeClr val="tx1"/>
                          </a:solidFill>
                        </a:rPr>
                        <a:t>rīcības plāns </a:t>
                      </a:r>
                    </a:p>
                    <a:p>
                      <a:pPr algn="ctr"/>
                      <a:endParaRPr lang="lv-LV" sz="1800" dirty="0">
                        <a:solidFill>
                          <a:schemeClr val="tx1"/>
                        </a:solidFill>
                      </a:endParaRPr>
                    </a:p>
                  </a:txBody>
                  <a:tcPr marL="91453" marR="91453" marT="45735" marB="45735"/>
                </a:tc>
              </a:tr>
            </a:tbl>
          </a:graphicData>
        </a:graphic>
      </p:graphicFrame>
    </p:spTree>
    <p:extLst>
      <p:ext uri="{BB962C8B-B14F-4D97-AF65-F5344CB8AC3E}">
        <p14:creationId xmlns:p14="http://schemas.microsoft.com/office/powerpoint/2010/main" val="124486515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91264" cy="1282154"/>
          </a:xfrm>
        </p:spPr>
        <p:txBody>
          <a:bodyPr>
            <a:noAutofit/>
          </a:bodyPr>
          <a:lstStyle/>
          <a:p>
            <a:r>
              <a:rPr lang="lv-LV" sz="2400" b="1" dirty="0" smtClean="0">
                <a:solidFill>
                  <a:srgbClr val="002060"/>
                </a:solidFill>
              </a:rPr>
              <a:t>Nacionālās identitātes, pilsoniskās sabiedrības un integrācijas politikas pamatnostādņu (2012.-2018.) īstenošanas plāns </a:t>
            </a:r>
            <a:br>
              <a:rPr lang="lv-LV" sz="2400" b="1" dirty="0" smtClean="0">
                <a:solidFill>
                  <a:srgbClr val="002060"/>
                </a:solidFill>
              </a:rPr>
            </a:br>
            <a:r>
              <a:rPr lang="lv-LV" sz="2400" b="1" dirty="0" smtClean="0">
                <a:solidFill>
                  <a:srgbClr val="002060"/>
                </a:solidFill>
              </a:rPr>
              <a:t>2017. - 2018.gadam</a:t>
            </a:r>
            <a:endParaRPr lang="lv-LV" sz="2400" b="1" dirty="0">
              <a:solidFill>
                <a:srgbClr val="00206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1484784"/>
            <a:ext cx="5400600" cy="5456662"/>
          </a:xfrm>
        </p:spPr>
      </p:pic>
    </p:spTree>
    <p:extLst>
      <p:ext uri="{BB962C8B-B14F-4D97-AF65-F5344CB8AC3E}">
        <p14:creationId xmlns:p14="http://schemas.microsoft.com/office/powerpoint/2010/main" val="359289691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lv-LV" b="1" dirty="0" smtClean="0">
                <a:solidFill>
                  <a:schemeClr val="tx2">
                    <a:lumMod val="60000"/>
                    <a:lumOff val="40000"/>
                  </a:schemeClr>
                </a:solidFill>
              </a:rPr>
              <a:t>EIROPAS SAVIENĪBAS ROMU INTEGRĀCIJAS MĒRĶI </a:t>
            </a:r>
            <a:endParaRPr lang="lv-LV" b="1" dirty="0">
              <a:solidFill>
                <a:schemeClr val="tx2">
                  <a:lumMod val="60000"/>
                  <a:lumOff val="40000"/>
                </a:schemeClr>
              </a:solidFill>
            </a:endParaRPr>
          </a:p>
        </p:txBody>
      </p:sp>
      <p:sp>
        <p:nvSpPr>
          <p:cNvPr id="3" name="Content Placeholder 2"/>
          <p:cNvSpPr>
            <a:spLocks noGrp="1"/>
          </p:cNvSpPr>
          <p:nvPr>
            <p:ph idx="1"/>
          </p:nvPr>
        </p:nvSpPr>
        <p:spPr/>
        <p:txBody>
          <a:bodyPr/>
          <a:lstStyle/>
          <a:p>
            <a:pPr marL="0" indent="0" algn="ctr">
              <a:buFont typeface="Arial" charset="0"/>
              <a:buNone/>
              <a:defRPr/>
            </a:pPr>
            <a:r>
              <a:rPr lang="lv-LV" sz="2000" b="1" dirty="0" smtClean="0"/>
              <a:t>Plānojot un īstenojot valsts integrācijas politiku,  </a:t>
            </a:r>
          </a:p>
          <a:p>
            <a:pPr marL="0" indent="0" algn="ctr">
              <a:buFont typeface="Arial" charset="0"/>
              <a:buNone/>
              <a:defRPr/>
            </a:pPr>
            <a:r>
              <a:rPr lang="lv-LV" sz="2000" b="1" dirty="0" smtClean="0"/>
              <a:t>jāaptver 4 </a:t>
            </a:r>
            <a:r>
              <a:rPr lang="lv-LV" sz="2000" b="1" dirty="0"/>
              <a:t>svarīgas jomas</a:t>
            </a:r>
            <a:r>
              <a:rPr lang="lv-LV" sz="1800" dirty="0"/>
              <a:t>:</a:t>
            </a:r>
            <a:r>
              <a:rPr lang="lv-LV" sz="1800" b="1" dirty="0"/>
              <a:t> </a:t>
            </a:r>
            <a:endParaRPr lang="lv-LV" sz="1800" b="1" dirty="0" smtClean="0"/>
          </a:p>
          <a:p>
            <a:pPr marL="0" indent="0" algn="ctr">
              <a:buFont typeface="Arial" charset="0"/>
              <a:buNone/>
              <a:defRPr/>
            </a:pPr>
            <a:endParaRPr lang="lv-LV" sz="1800" b="1" dirty="0"/>
          </a:p>
          <a:p>
            <a:pPr marL="0" indent="0" algn="ctr">
              <a:buFont typeface="Arial" charset="0"/>
              <a:buNone/>
              <a:defRPr/>
            </a:pPr>
            <a:endParaRPr lang="lv-LV" sz="1800" b="1" dirty="0" smtClean="0"/>
          </a:p>
          <a:p>
            <a:pPr marL="0" indent="0">
              <a:buFont typeface="Arial" charset="0"/>
              <a:buNone/>
              <a:defRPr/>
            </a:pPr>
            <a:endParaRPr lang="lv-LV" sz="1800" b="1" dirty="0"/>
          </a:p>
          <a:p>
            <a:pPr marL="0" indent="0">
              <a:buFont typeface="Arial" charset="0"/>
              <a:buNone/>
              <a:defRPr/>
            </a:pPr>
            <a:endParaRPr lang="lv-LV" sz="1800" b="1" dirty="0" smtClean="0"/>
          </a:p>
          <a:p>
            <a:pPr marL="0" indent="0">
              <a:buFont typeface="Arial" charset="0"/>
              <a:buNone/>
              <a:defRPr/>
            </a:pPr>
            <a:endParaRPr lang="lv-LV" sz="1800" b="1" dirty="0"/>
          </a:p>
          <a:p>
            <a:pPr marL="0" indent="0">
              <a:buFont typeface="Arial" charset="0"/>
              <a:buNone/>
              <a:defRPr/>
            </a:pPr>
            <a:endParaRPr lang="lv-LV" sz="1800" dirty="0" smtClean="0"/>
          </a:p>
          <a:p>
            <a:pPr marL="0" indent="0">
              <a:buFont typeface="Arial" charset="0"/>
              <a:buNone/>
              <a:defRPr/>
            </a:pPr>
            <a:endParaRPr lang="lv-LV" sz="1800" dirty="0" smtClean="0"/>
          </a:p>
          <a:p>
            <a:pPr>
              <a:defRPr/>
            </a:pPr>
            <a:endParaRPr lang="lv-LV" sz="1800" i="1" dirty="0" smtClean="0"/>
          </a:p>
          <a:p>
            <a:pPr>
              <a:defRPr/>
            </a:pPr>
            <a:endParaRPr lang="lv-LV" sz="1800" i="1" dirty="0"/>
          </a:p>
          <a:p>
            <a:pPr>
              <a:defRPr/>
            </a:pPr>
            <a:endParaRPr lang="lv-LV" sz="1800" i="1" dirty="0" smtClean="0"/>
          </a:p>
          <a:p>
            <a:pPr>
              <a:defRPr/>
            </a:pPr>
            <a:endParaRPr lang="lv-LV" sz="1800" i="1" dirty="0"/>
          </a:p>
          <a:p>
            <a:pPr>
              <a:defRPr/>
            </a:pPr>
            <a:endParaRPr lang="lv-LV" sz="1800" i="1" dirty="0" smtClean="0"/>
          </a:p>
          <a:p>
            <a:pPr>
              <a:defRPr/>
            </a:pPr>
            <a:endParaRPr lang="lv-LV" sz="1800" i="1" dirty="0" smtClean="0"/>
          </a:p>
          <a:p>
            <a:pPr marL="0" indent="0">
              <a:buFont typeface="Arial" charset="0"/>
              <a:buNone/>
              <a:defRPr/>
            </a:pPr>
            <a:endParaRPr lang="lv-LV" sz="1800" dirty="0"/>
          </a:p>
        </p:txBody>
      </p:sp>
      <p:sp>
        <p:nvSpPr>
          <p:cNvPr id="4" name="Down Arrow 3"/>
          <p:cNvSpPr/>
          <p:nvPr/>
        </p:nvSpPr>
        <p:spPr>
          <a:xfrm>
            <a:off x="1527175" y="2341563"/>
            <a:ext cx="484188" cy="287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5" name="Down Arrow 4"/>
          <p:cNvSpPr/>
          <p:nvPr/>
        </p:nvSpPr>
        <p:spPr>
          <a:xfrm>
            <a:off x="3203575" y="2368550"/>
            <a:ext cx="484188"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pic>
        <p:nvPicPr>
          <p:cNvPr id="337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38" y="2332038"/>
            <a:ext cx="57943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368550"/>
            <a:ext cx="57943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nvGraphicFramePr>
        <p:xfrm>
          <a:off x="1116013" y="2708275"/>
          <a:ext cx="6096000" cy="914400"/>
        </p:xfrm>
        <a:graphic>
          <a:graphicData uri="http://schemas.openxmlformats.org/drawingml/2006/table">
            <a:tbl>
              <a:tblPr firstRow="1" bandRow="1">
                <a:tableStyleId>{5C22544A-7EE6-4342-B048-85BDC9FD1C3A}</a:tableStyleId>
              </a:tblPr>
              <a:tblGrid>
                <a:gridCol w="1524000"/>
                <a:gridCol w="1716360"/>
                <a:gridCol w="1440160"/>
                <a:gridCol w="1415480"/>
              </a:tblGrid>
              <a:tr h="370840">
                <a:tc>
                  <a:txBody>
                    <a:bodyPr/>
                    <a:lstStyle/>
                    <a:p>
                      <a:pPr algn="ctr"/>
                      <a:r>
                        <a:rPr lang="lv-LV" sz="1800" b="1" dirty="0" smtClean="0"/>
                        <a:t>piekļuve izglītībai </a:t>
                      </a:r>
                      <a:endParaRPr lang="lv-LV" dirty="0"/>
                    </a:p>
                  </a:txBody>
                  <a:tcPr/>
                </a:tc>
                <a:tc>
                  <a:txBody>
                    <a:bodyPr/>
                    <a:lstStyle/>
                    <a:p>
                      <a:pPr algn="ctr"/>
                      <a:r>
                        <a:rPr lang="lv-LV" sz="1800" b="1" dirty="0" smtClean="0"/>
                        <a:t>piekļuve nodarbinātībai</a:t>
                      </a:r>
                      <a:endParaRPr lang="lv-LV" dirty="0"/>
                    </a:p>
                  </a:txBody>
                  <a:tcPr/>
                </a:tc>
                <a:tc>
                  <a:txBody>
                    <a:bodyPr/>
                    <a:lstStyle/>
                    <a:p>
                      <a:pPr algn="ctr"/>
                      <a:r>
                        <a:rPr lang="lv-LV" sz="1800" b="1" dirty="0" smtClean="0"/>
                        <a:t>piekļuve</a:t>
                      </a:r>
                    </a:p>
                    <a:p>
                      <a:pPr algn="ctr"/>
                      <a:r>
                        <a:rPr lang="lv-LV" sz="1800" b="1" dirty="0" smtClean="0"/>
                        <a:t>veselības aprūpei </a:t>
                      </a:r>
                      <a:endParaRPr lang="lv-LV"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1800" b="1" dirty="0" smtClean="0"/>
                        <a:t>piekļuve</a:t>
                      </a:r>
                    </a:p>
                    <a:p>
                      <a:pPr marL="0" marR="0" indent="0" algn="ctr" defTabSz="914400" rtl="0" eaLnBrk="1" fontAlgn="auto" latinLnBrk="0" hangingPunct="1">
                        <a:lnSpc>
                          <a:spcPct val="100000"/>
                        </a:lnSpc>
                        <a:spcBef>
                          <a:spcPts val="0"/>
                        </a:spcBef>
                        <a:spcAft>
                          <a:spcPts val="0"/>
                        </a:spcAft>
                        <a:buClrTx/>
                        <a:buSzTx/>
                        <a:buFontTx/>
                        <a:buNone/>
                        <a:tabLst/>
                        <a:defRPr/>
                      </a:pPr>
                      <a:r>
                        <a:rPr lang="lv-LV" sz="1800" b="1" dirty="0" smtClean="0"/>
                        <a:t>mājokļiem</a:t>
                      </a:r>
                      <a:endParaRPr lang="lv-LV" sz="1800" dirty="0" smtClean="0"/>
                    </a:p>
                    <a:p>
                      <a:pPr algn="ctr"/>
                      <a:endParaRPr lang="lv-LV" dirty="0"/>
                    </a:p>
                  </a:txBody>
                  <a:tcPr/>
                </a:tc>
              </a:tr>
            </a:tbl>
          </a:graphicData>
        </a:graphic>
      </p:graphicFrame>
      <p:sp>
        <p:nvSpPr>
          <p:cNvPr id="9" name="Down Arrow 8"/>
          <p:cNvSpPr/>
          <p:nvPr/>
        </p:nvSpPr>
        <p:spPr>
          <a:xfrm>
            <a:off x="6300788" y="3646488"/>
            <a:ext cx="484187"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10" name="Down Arrow 9"/>
          <p:cNvSpPr/>
          <p:nvPr/>
        </p:nvSpPr>
        <p:spPr>
          <a:xfrm>
            <a:off x="4637088" y="3636963"/>
            <a:ext cx="484187" cy="287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11" name="Down Arrow 10"/>
          <p:cNvSpPr/>
          <p:nvPr/>
        </p:nvSpPr>
        <p:spPr>
          <a:xfrm>
            <a:off x="3132138" y="3644900"/>
            <a:ext cx="484187"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12" name="Down Arrow 11"/>
          <p:cNvSpPr/>
          <p:nvPr/>
        </p:nvSpPr>
        <p:spPr>
          <a:xfrm>
            <a:off x="1700213" y="3644900"/>
            <a:ext cx="484187"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graphicFrame>
        <p:nvGraphicFramePr>
          <p:cNvPr id="7" name="Table 6"/>
          <p:cNvGraphicFramePr>
            <a:graphicFrameLocks noGrp="1"/>
          </p:cNvGraphicFramePr>
          <p:nvPr/>
        </p:nvGraphicFramePr>
        <p:xfrm>
          <a:off x="1187450" y="4221163"/>
          <a:ext cx="7416800" cy="2073275"/>
        </p:xfrm>
        <a:graphic>
          <a:graphicData uri="http://schemas.openxmlformats.org/drawingml/2006/table">
            <a:tbl>
              <a:tblPr firstRow="1" bandRow="1">
                <a:tableStyleId>{5C22544A-7EE6-4342-B048-85BDC9FD1C3A}</a:tableStyleId>
              </a:tblPr>
              <a:tblGrid>
                <a:gridCol w="1523995"/>
                <a:gridCol w="1523995"/>
                <a:gridCol w="1523995"/>
                <a:gridCol w="2844815"/>
              </a:tblGrid>
              <a:tr h="2073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600" b="0" dirty="0" smtClean="0">
                          <a:solidFill>
                            <a:schemeClr val="tx1"/>
                          </a:solidFill>
                        </a:rPr>
                        <a:t>nodrošināt, lai visi romu bērni pabeidz vismaz pamatskolu </a:t>
                      </a:r>
                    </a:p>
                    <a:p>
                      <a:endParaRPr lang="lv-LV" sz="1800" dirty="0"/>
                    </a:p>
                  </a:txBody>
                  <a:tcPr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600" b="0" dirty="0" smtClean="0">
                          <a:solidFill>
                            <a:schemeClr val="tx1"/>
                          </a:solidFill>
                        </a:rPr>
                        <a:t>samazināt nodarbinātības atšķirību starp romiem un pārējiem iedzīvotājiem</a:t>
                      </a:r>
                    </a:p>
                    <a:p>
                      <a:endParaRPr lang="lv-LV" sz="1800" dirty="0"/>
                    </a:p>
                  </a:txBody>
                  <a:tcPr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600" b="0" dirty="0" smtClean="0">
                          <a:solidFill>
                            <a:schemeClr val="tx1"/>
                          </a:solidFill>
                        </a:rPr>
                        <a:t>samazināt veselības stāvokļa atšķirības starp romiem un pārējiem iedzīvotājiem </a:t>
                      </a:r>
                    </a:p>
                    <a:p>
                      <a:endParaRPr lang="lv-LV" sz="1800" dirty="0"/>
                    </a:p>
                  </a:txBody>
                  <a:tcPr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600" b="0" dirty="0" smtClean="0">
                          <a:solidFill>
                            <a:schemeClr val="tx1"/>
                          </a:solidFill>
                        </a:rPr>
                        <a:t>novērst atšķirību starp to romu daļu, kuriem ir piekļuve mājokļiem un komunālajiem pakalpojumiem (piemēram, ūdenim, elektrībai un gāzei)</a:t>
                      </a:r>
                      <a:r>
                        <a:rPr lang="lv-LV" sz="1600" b="0" baseline="0" dirty="0" smtClean="0">
                          <a:solidFill>
                            <a:schemeClr val="tx1"/>
                          </a:solidFill>
                        </a:rPr>
                        <a:t> </a:t>
                      </a:r>
                      <a:r>
                        <a:rPr lang="lv-LV" sz="1600" b="0" dirty="0" smtClean="0">
                          <a:solidFill>
                            <a:schemeClr val="tx1"/>
                          </a:solidFill>
                        </a:rPr>
                        <a:t>un attiecīgo daļu pārējo iedzīvotāju</a:t>
                      </a:r>
                    </a:p>
                    <a:p>
                      <a:endParaRPr lang="lv-LV" sz="1800" dirty="0"/>
                    </a:p>
                  </a:txBody>
                  <a:tcPr marT="45734" marB="45734"/>
                </a:tc>
              </a:tr>
            </a:tbl>
          </a:graphicData>
        </a:graphic>
      </p:graphicFrame>
    </p:spTree>
    <p:extLst>
      <p:ext uri="{BB962C8B-B14F-4D97-AF65-F5344CB8AC3E}">
        <p14:creationId xmlns:p14="http://schemas.microsoft.com/office/powerpoint/2010/main" val="360764009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7631349"/>
              </p:ext>
            </p:extLst>
          </p:nvPr>
        </p:nvGraphicFramePr>
        <p:xfrm>
          <a:off x="179512" y="260648"/>
          <a:ext cx="8712968" cy="6544310"/>
        </p:xfrm>
        <a:graphic>
          <a:graphicData uri="http://schemas.openxmlformats.org/drawingml/2006/table">
            <a:tbl>
              <a:tblPr firstRow="1" firstCol="1" bandRow="1"/>
              <a:tblGrid>
                <a:gridCol w="2010685"/>
                <a:gridCol w="6702283"/>
              </a:tblGrid>
              <a:tr h="221448">
                <a:tc gridSpan="2">
                  <a:txBody>
                    <a:bodyPr/>
                    <a:lstStyle/>
                    <a:p>
                      <a:pPr algn="ctr">
                        <a:lnSpc>
                          <a:spcPct val="115000"/>
                        </a:lnSpc>
                        <a:spcAft>
                          <a:spcPts val="1000"/>
                        </a:spcAft>
                      </a:pPr>
                      <a:r>
                        <a:rPr lang="lv-LV" sz="1800" b="1" dirty="0">
                          <a:solidFill>
                            <a:srgbClr val="002060"/>
                          </a:solidFill>
                          <a:effectLst/>
                          <a:latin typeface="Calibri"/>
                          <a:ea typeface="Calibri"/>
                          <a:cs typeface="Times New Roman"/>
                        </a:rPr>
                        <a:t>PIEKĻUVE IZGLĪTĪBAI</a:t>
                      </a:r>
                      <a:endParaRPr lang="lv-LV" sz="1800" dirty="0">
                        <a:effectLst/>
                        <a:latin typeface="Calibri"/>
                        <a:ea typeface="Calibri"/>
                        <a:cs typeface="Times New Roman"/>
                      </a:endParaRPr>
                    </a:p>
                  </a:txBody>
                  <a:tcPr marL="42778" marR="427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lv-LV"/>
                    </a:p>
                  </a:txBody>
                  <a:tcPr/>
                </a:tc>
              </a:tr>
              <a:tr h="351148">
                <a:tc>
                  <a:txBody>
                    <a:bodyPr/>
                    <a:lstStyle/>
                    <a:p>
                      <a:pPr algn="ctr">
                        <a:lnSpc>
                          <a:spcPct val="115000"/>
                        </a:lnSpc>
                        <a:spcBef>
                          <a:spcPts val="1000"/>
                        </a:spcBef>
                        <a:spcAft>
                          <a:spcPts val="0"/>
                        </a:spcAft>
                      </a:pPr>
                      <a:r>
                        <a:rPr lang="lv-LV" sz="1400" b="1" dirty="0">
                          <a:solidFill>
                            <a:srgbClr val="002060"/>
                          </a:solidFill>
                          <a:effectLst/>
                          <a:latin typeface="Cambria"/>
                          <a:ea typeface="Times New Roman"/>
                          <a:cs typeface="Times New Roman"/>
                        </a:rPr>
                        <a:t>ES iesaka dalībvalstīm:</a:t>
                      </a:r>
                      <a:endParaRPr lang="lv-LV" sz="1400" dirty="0">
                        <a:effectLst/>
                        <a:latin typeface="Calibri"/>
                        <a:ea typeface="Calibri"/>
                        <a:cs typeface="Times New Roman"/>
                      </a:endParaRP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Bef>
                          <a:spcPts val="1000"/>
                        </a:spcBef>
                        <a:spcAft>
                          <a:spcPts val="0"/>
                        </a:spcAft>
                      </a:pPr>
                      <a:r>
                        <a:rPr lang="lv-LV" sz="1400" b="1" dirty="0" smtClean="0">
                          <a:solidFill>
                            <a:srgbClr val="002060"/>
                          </a:solidFill>
                          <a:effectLst/>
                          <a:latin typeface="Cambria"/>
                          <a:ea typeface="Times New Roman"/>
                          <a:cs typeface="Times New Roman"/>
                        </a:rPr>
                        <a:t>Ieteikumu atbalsta pasākumiem pašvaldībās:</a:t>
                      </a:r>
                      <a:endParaRPr lang="lv-LV" sz="1400" dirty="0">
                        <a:effectLst/>
                        <a:latin typeface="Calibri"/>
                        <a:ea typeface="Calibri"/>
                        <a:cs typeface="Times New Roman"/>
                      </a:endParaRP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506640">
                <a:tc rowSpan="10">
                  <a:txBody>
                    <a:bodyPr/>
                    <a:lstStyle/>
                    <a:p>
                      <a:pPr algn="ctr">
                        <a:lnSpc>
                          <a:spcPct val="115000"/>
                        </a:lnSpc>
                        <a:spcAft>
                          <a:spcPts val="0"/>
                        </a:spcAft>
                      </a:pPr>
                      <a:r>
                        <a:rPr lang="lv-LV" sz="700" b="1" dirty="0">
                          <a:effectLst/>
                          <a:latin typeface="Calibri"/>
                          <a:ea typeface="Calibri"/>
                          <a:cs typeface="Times New Roman"/>
                        </a:rPr>
                        <a:t> </a:t>
                      </a:r>
                      <a:endParaRPr lang="lv-LV" sz="700" dirty="0">
                        <a:effectLst/>
                        <a:latin typeface="Calibri"/>
                        <a:ea typeface="Calibri"/>
                        <a:cs typeface="Times New Roman"/>
                      </a:endParaRPr>
                    </a:p>
                    <a:p>
                      <a:pPr algn="ctr">
                        <a:lnSpc>
                          <a:spcPct val="115000"/>
                        </a:lnSpc>
                        <a:spcAft>
                          <a:spcPts val="0"/>
                        </a:spcAft>
                      </a:pPr>
                      <a:r>
                        <a:rPr lang="lv-LV" sz="1400" b="1" dirty="0">
                          <a:effectLst/>
                          <a:latin typeface="Calibri"/>
                          <a:ea typeface="Calibri"/>
                          <a:cs typeface="Times New Roman"/>
                        </a:rPr>
                        <a:t>VEIKT EFEKTĪVUS PASĀKUMUS, lai nodrošinātu piekļuvi kvalitatīvai vispārējai izglītībai un nodrošināt, lai visi </a:t>
                      </a:r>
                      <a:r>
                        <a:rPr lang="lv-LV" sz="1400" b="1" dirty="0" err="1">
                          <a:effectLst/>
                          <a:latin typeface="Calibri"/>
                          <a:ea typeface="Calibri"/>
                          <a:cs typeface="Times New Roman"/>
                        </a:rPr>
                        <a:t>romu</a:t>
                      </a:r>
                      <a:r>
                        <a:rPr lang="lv-LV" sz="1400" b="1" dirty="0">
                          <a:effectLst/>
                          <a:latin typeface="Calibri"/>
                          <a:ea typeface="Calibri"/>
                          <a:cs typeface="Times New Roman"/>
                        </a:rPr>
                        <a:t> skolēni iegūtu vismaz obligāto izglītību</a:t>
                      </a:r>
                      <a:endParaRPr lang="lv-LV" sz="1400" dirty="0">
                        <a:effectLst/>
                        <a:latin typeface="Calibri"/>
                        <a:ea typeface="Calibri"/>
                        <a:cs typeface="Times New Roman"/>
                      </a:endParaRPr>
                    </a:p>
                  </a:txBody>
                  <a:tcPr marL="42778" marR="427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lv-LV" sz="1400" b="1" dirty="0">
                          <a:effectLst/>
                          <a:latin typeface="Calibri"/>
                          <a:ea typeface="Calibri"/>
                          <a:cs typeface="Times New Roman"/>
                        </a:rPr>
                        <a:t>Izbeigt </a:t>
                      </a:r>
                      <a:r>
                        <a:rPr lang="lv-LV" sz="1400" dirty="0">
                          <a:effectLst/>
                          <a:latin typeface="Calibri"/>
                          <a:ea typeface="Calibri"/>
                          <a:cs typeface="Times New Roman"/>
                        </a:rPr>
                        <a:t>jebkādu </a:t>
                      </a:r>
                      <a:r>
                        <a:rPr lang="lv-LV" sz="1400" b="1" dirty="0">
                          <a:effectLst/>
                          <a:latin typeface="Calibri"/>
                          <a:ea typeface="Calibri"/>
                          <a:cs typeface="Times New Roman"/>
                        </a:rPr>
                        <a:t>nepiemērotu praksi</a:t>
                      </a:r>
                      <a:r>
                        <a:rPr lang="lv-LV" sz="1400" dirty="0">
                          <a:effectLst/>
                          <a:latin typeface="Calibri"/>
                          <a:ea typeface="Calibri"/>
                          <a:cs typeface="Times New Roman"/>
                        </a:rPr>
                        <a:t>, kas saistīta ar </a:t>
                      </a:r>
                      <a:r>
                        <a:rPr lang="lv-LV" sz="1400" dirty="0" err="1">
                          <a:effectLst/>
                          <a:latin typeface="Calibri"/>
                          <a:ea typeface="Calibri"/>
                          <a:cs typeface="Times New Roman"/>
                        </a:rPr>
                        <a:t>romu</a:t>
                      </a:r>
                      <a:r>
                        <a:rPr lang="lv-LV" sz="1400" dirty="0">
                          <a:effectLst/>
                          <a:latin typeface="Calibri"/>
                          <a:ea typeface="Calibri"/>
                          <a:cs typeface="Times New Roman"/>
                        </a:rPr>
                        <a:t> skolēnu ievietošanu </a:t>
                      </a:r>
                      <a:r>
                        <a:rPr lang="lv-LV" sz="1400" b="1" dirty="0">
                          <a:effectLst/>
                          <a:latin typeface="Calibri"/>
                          <a:ea typeface="Calibri"/>
                          <a:cs typeface="Times New Roman"/>
                        </a:rPr>
                        <a:t>speciālajās izglītības iestādēs</a:t>
                      </a:r>
                      <a:r>
                        <a:rPr lang="lv-LV" sz="1400" dirty="0">
                          <a:effectLst/>
                          <a:latin typeface="Calibri"/>
                          <a:ea typeface="Calibri"/>
                          <a:cs typeface="Times New Roman"/>
                        </a:rPr>
                        <a:t> un nepieļaut skolu segregāciju.</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028">
                <a:tc vMerge="1">
                  <a:txBody>
                    <a:bodyPr/>
                    <a:lstStyle/>
                    <a:p>
                      <a:endParaRPr lang="lv-LV"/>
                    </a:p>
                  </a:txBody>
                  <a:tcPr/>
                </a:tc>
                <a:tc>
                  <a:txBody>
                    <a:bodyPr/>
                    <a:lstStyle/>
                    <a:p>
                      <a:pPr algn="just">
                        <a:lnSpc>
                          <a:spcPct val="100000"/>
                        </a:lnSpc>
                        <a:spcAft>
                          <a:spcPts val="0"/>
                        </a:spcAft>
                      </a:pPr>
                      <a:r>
                        <a:rPr lang="lv-LV" sz="1400" b="1" dirty="0">
                          <a:effectLst/>
                          <a:latin typeface="Calibri"/>
                          <a:ea typeface="Calibri"/>
                          <a:cs typeface="Times New Roman"/>
                        </a:rPr>
                        <a:t>Uzlabot piekļuvi agrīnajai pirmsskolas izglītībai.</a:t>
                      </a:r>
                      <a:r>
                        <a:rPr lang="lv-LV" sz="1400" dirty="0">
                          <a:effectLst/>
                          <a:latin typeface="Calibri"/>
                          <a:ea typeface="Calibri"/>
                          <a:cs typeface="Times New Roman"/>
                        </a:rPr>
                        <a:t> Veicināt lielāku </a:t>
                      </a:r>
                      <a:r>
                        <a:rPr lang="lv-LV" sz="1400" dirty="0" err="1">
                          <a:effectLst/>
                          <a:latin typeface="Calibri"/>
                          <a:ea typeface="Calibri"/>
                          <a:cs typeface="Times New Roman"/>
                        </a:rPr>
                        <a:t>romu</a:t>
                      </a:r>
                      <a:r>
                        <a:rPr lang="lv-LV" sz="1400" dirty="0">
                          <a:effectLst/>
                          <a:latin typeface="Calibri"/>
                          <a:ea typeface="Calibri"/>
                          <a:cs typeface="Times New Roman"/>
                        </a:rPr>
                        <a:t> vecāku iesaisti.</a:t>
                      </a:r>
                      <a:endParaRPr lang="lv-LV" sz="1400" dirty="0">
                        <a:effectLst/>
                        <a:latin typeface="Calibri"/>
                      </a:endParaRP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9476">
                <a:tc vMerge="1">
                  <a:txBody>
                    <a:bodyPr/>
                    <a:lstStyle/>
                    <a:p>
                      <a:endParaRPr lang="lv-LV"/>
                    </a:p>
                  </a:txBody>
                  <a:tcPr/>
                </a:tc>
                <a:tc>
                  <a:txBody>
                    <a:bodyPr/>
                    <a:lstStyle/>
                    <a:p>
                      <a:pPr algn="just">
                        <a:lnSpc>
                          <a:spcPct val="100000"/>
                        </a:lnSpc>
                        <a:spcAft>
                          <a:spcPts val="0"/>
                        </a:spcAft>
                      </a:pPr>
                      <a:r>
                        <a:rPr lang="lv-LV" sz="1400" dirty="0">
                          <a:effectLst/>
                          <a:latin typeface="Calibri"/>
                          <a:ea typeface="Calibri"/>
                          <a:cs typeface="Times New Roman"/>
                        </a:rPr>
                        <a:t>Veicināt </a:t>
                      </a:r>
                      <a:r>
                        <a:rPr lang="lv-LV" sz="1400" dirty="0" err="1">
                          <a:effectLst/>
                          <a:latin typeface="Calibri"/>
                          <a:ea typeface="Calibri"/>
                          <a:cs typeface="Times New Roman"/>
                        </a:rPr>
                        <a:t>romu</a:t>
                      </a:r>
                      <a:r>
                        <a:rPr lang="lv-LV" sz="1400" dirty="0">
                          <a:effectLst/>
                          <a:latin typeface="Calibri"/>
                          <a:ea typeface="Calibri"/>
                          <a:cs typeface="Times New Roman"/>
                        </a:rPr>
                        <a:t> jauniešu iesaisti vidusskolas un augstākajā izglītībā.</a:t>
                      </a:r>
                    </a:p>
                    <a:p>
                      <a:pPr algn="just">
                        <a:lnSpc>
                          <a:spcPct val="100000"/>
                        </a:lnSpc>
                        <a:spcAft>
                          <a:spcPts val="0"/>
                        </a:spcAft>
                      </a:pPr>
                      <a:r>
                        <a:rPr lang="lv-LV" sz="1400" b="1" dirty="0">
                          <a:effectLst/>
                          <a:latin typeface="Calibri"/>
                          <a:ea typeface="Calibri"/>
                          <a:cs typeface="Times New Roman"/>
                        </a:rPr>
                        <a:t>Izveidot mērķtiecīgas garantiju shēmas jauniešiem</a:t>
                      </a:r>
                      <a:r>
                        <a:rPr lang="lv-LV" sz="1400" dirty="0">
                          <a:effectLst/>
                          <a:latin typeface="Calibri"/>
                          <a:ea typeface="Calibri"/>
                          <a:cs typeface="Times New Roman"/>
                        </a:rPr>
                        <a:t>, kas mācās.</a:t>
                      </a:r>
                      <a:endParaRPr lang="lv-LV" sz="1400" dirty="0">
                        <a:effectLst/>
                        <a:latin typeface="Calibri"/>
                      </a:endParaRP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640">
                <a:tc vMerge="1">
                  <a:txBody>
                    <a:bodyPr/>
                    <a:lstStyle/>
                    <a:p>
                      <a:endParaRPr lang="lv-LV"/>
                    </a:p>
                  </a:txBody>
                  <a:tcPr/>
                </a:tc>
                <a:tc>
                  <a:txBody>
                    <a:bodyPr/>
                    <a:lstStyle/>
                    <a:p>
                      <a:pPr algn="just">
                        <a:lnSpc>
                          <a:spcPct val="100000"/>
                        </a:lnSpc>
                        <a:spcAft>
                          <a:spcPts val="0"/>
                        </a:spcAft>
                      </a:pPr>
                      <a:r>
                        <a:rPr lang="lv-LV" sz="1400" dirty="0">
                          <a:effectLst/>
                          <a:latin typeface="Calibri"/>
                          <a:ea typeface="Calibri"/>
                          <a:cs typeface="Times New Roman"/>
                        </a:rPr>
                        <a:t>Aktīvi un </a:t>
                      </a:r>
                      <a:r>
                        <a:rPr lang="lv-LV" sz="1400" b="1" dirty="0">
                          <a:effectLst/>
                          <a:latin typeface="Calibri"/>
                          <a:ea typeface="Calibri"/>
                          <a:cs typeface="Times New Roman"/>
                        </a:rPr>
                        <a:t>profesionāli risināt atsevišķu </a:t>
                      </a:r>
                      <a:r>
                        <a:rPr lang="lv-LV" sz="1400" b="1" dirty="0" err="1">
                          <a:effectLst/>
                          <a:latin typeface="Calibri"/>
                          <a:ea typeface="Calibri"/>
                          <a:cs typeface="Times New Roman"/>
                        </a:rPr>
                        <a:t>romu</a:t>
                      </a:r>
                      <a:r>
                        <a:rPr lang="lv-LV" sz="1400" b="1" dirty="0">
                          <a:effectLst/>
                          <a:latin typeface="Calibri"/>
                          <a:ea typeface="Calibri"/>
                          <a:cs typeface="Times New Roman"/>
                        </a:rPr>
                        <a:t> skolēnu vajadzības</a:t>
                      </a:r>
                      <a:r>
                        <a:rPr lang="lv-LV" sz="1400" dirty="0">
                          <a:effectLst/>
                          <a:latin typeface="Calibri"/>
                          <a:ea typeface="Calibri"/>
                          <a:cs typeface="Times New Roman"/>
                        </a:rPr>
                        <a:t> sadarbībā ar viņu ģimenēm. </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640">
                <a:tc vMerge="1">
                  <a:txBody>
                    <a:bodyPr/>
                    <a:lstStyle/>
                    <a:p>
                      <a:endParaRPr lang="lv-LV"/>
                    </a:p>
                  </a:txBody>
                  <a:tcPr/>
                </a:tc>
                <a:tc>
                  <a:txBody>
                    <a:bodyPr/>
                    <a:lstStyle/>
                    <a:p>
                      <a:pPr algn="just">
                        <a:lnSpc>
                          <a:spcPct val="100000"/>
                        </a:lnSpc>
                        <a:spcAft>
                          <a:spcPts val="0"/>
                        </a:spcAft>
                      </a:pPr>
                      <a:r>
                        <a:rPr lang="lv-LV" sz="1400" b="1" dirty="0">
                          <a:effectLst/>
                          <a:latin typeface="Calibri"/>
                          <a:ea typeface="Calibri"/>
                          <a:cs typeface="Times New Roman"/>
                        </a:rPr>
                        <a:t>Izmantot iekļaujošas un īpaši pielāgot mācību stratēģijas</a:t>
                      </a:r>
                      <a:r>
                        <a:rPr lang="lv-LV" sz="1400" dirty="0">
                          <a:effectLst/>
                          <a:latin typeface="Calibri"/>
                          <a:ea typeface="Calibri"/>
                          <a:cs typeface="Times New Roman"/>
                        </a:rPr>
                        <a:t> un metodes, tai skaitā analfabētisma izskaušanai </a:t>
                      </a:r>
                      <a:r>
                        <a:rPr lang="lv-LV" sz="1400" dirty="0" err="1">
                          <a:effectLst/>
                          <a:latin typeface="Calibri"/>
                          <a:ea typeface="Calibri"/>
                          <a:cs typeface="Times New Roman"/>
                        </a:rPr>
                        <a:t>romu</a:t>
                      </a:r>
                      <a:r>
                        <a:rPr lang="lv-LV" sz="1400" dirty="0">
                          <a:effectLst/>
                          <a:latin typeface="Calibri"/>
                          <a:ea typeface="Calibri"/>
                          <a:cs typeface="Times New Roman"/>
                        </a:rPr>
                        <a:t> kopienā.</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028">
                <a:tc vMerge="1">
                  <a:txBody>
                    <a:bodyPr/>
                    <a:lstStyle/>
                    <a:p>
                      <a:endParaRPr lang="lv-LV"/>
                    </a:p>
                  </a:txBody>
                  <a:tcPr/>
                </a:tc>
                <a:tc>
                  <a:txBody>
                    <a:bodyPr/>
                    <a:lstStyle/>
                    <a:p>
                      <a:pPr algn="just">
                        <a:lnSpc>
                          <a:spcPct val="100000"/>
                        </a:lnSpc>
                        <a:spcAft>
                          <a:spcPts val="0"/>
                        </a:spcAft>
                      </a:pPr>
                      <a:r>
                        <a:rPr lang="lv-LV" sz="1400" b="1" dirty="0">
                          <a:effectLst/>
                          <a:latin typeface="Calibri"/>
                          <a:ea typeface="Calibri"/>
                          <a:cs typeface="Times New Roman"/>
                        </a:rPr>
                        <a:t>Paplašināt iespējas </a:t>
                      </a:r>
                      <a:r>
                        <a:rPr lang="lv-LV" sz="1400" b="1" dirty="0" err="1">
                          <a:effectLst/>
                          <a:latin typeface="Calibri"/>
                          <a:ea typeface="Calibri"/>
                          <a:cs typeface="Times New Roman"/>
                        </a:rPr>
                        <a:t>romu</a:t>
                      </a:r>
                      <a:r>
                        <a:rPr lang="lv-LV" sz="1400" b="1" dirty="0">
                          <a:effectLst/>
                          <a:latin typeface="Calibri"/>
                          <a:ea typeface="Calibri"/>
                          <a:cs typeface="Times New Roman"/>
                        </a:rPr>
                        <a:t> bērniem</a:t>
                      </a:r>
                      <a:r>
                        <a:rPr lang="lv-LV" sz="1400" dirty="0">
                          <a:effectLst/>
                          <a:latin typeface="Calibri"/>
                          <a:ea typeface="Calibri"/>
                          <a:cs typeface="Times New Roman"/>
                        </a:rPr>
                        <a:t> un jauniešiem iesaistīties ārpusskolas pasākumos.</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640">
                <a:tc vMerge="1">
                  <a:txBody>
                    <a:bodyPr/>
                    <a:lstStyle/>
                    <a:p>
                      <a:endParaRPr lang="lv-LV"/>
                    </a:p>
                  </a:txBody>
                  <a:tcPr/>
                </a:tc>
                <a:tc>
                  <a:txBody>
                    <a:bodyPr/>
                    <a:lstStyle/>
                    <a:p>
                      <a:pPr algn="just">
                        <a:lnSpc>
                          <a:spcPct val="100000"/>
                        </a:lnSpc>
                        <a:spcAft>
                          <a:spcPts val="0"/>
                        </a:spcAft>
                      </a:pPr>
                      <a:r>
                        <a:rPr lang="lv-LV" sz="1400" b="1" dirty="0">
                          <a:effectLst/>
                          <a:latin typeface="Calibri"/>
                          <a:ea typeface="Calibri"/>
                          <a:cs typeface="Times New Roman"/>
                        </a:rPr>
                        <a:t>Veicināt skolotāju profesionālo izaugsmi</a:t>
                      </a:r>
                      <a:r>
                        <a:rPr lang="lv-LV" sz="1400" dirty="0">
                          <a:effectLst/>
                          <a:latin typeface="Calibri"/>
                          <a:ea typeface="Calibri"/>
                          <a:cs typeface="Times New Roman"/>
                        </a:rPr>
                        <a:t> multikulturālas, iekļaujošas izglītības īstenošanai. Uzlabot sadarbību ar </a:t>
                      </a:r>
                      <a:r>
                        <a:rPr lang="lv-LV" sz="1400" dirty="0" err="1">
                          <a:effectLst/>
                          <a:latin typeface="Calibri"/>
                          <a:ea typeface="Calibri"/>
                          <a:cs typeface="Times New Roman"/>
                        </a:rPr>
                        <a:t>romu</a:t>
                      </a:r>
                      <a:r>
                        <a:rPr lang="lv-LV" sz="1400" dirty="0">
                          <a:effectLst/>
                          <a:latin typeface="Calibri"/>
                          <a:ea typeface="Calibri"/>
                          <a:cs typeface="Times New Roman"/>
                        </a:rPr>
                        <a:t> bērnu ģimenēm.</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640">
                <a:tc vMerge="1">
                  <a:txBody>
                    <a:bodyPr/>
                    <a:lstStyle/>
                    <a:p>
                      <a:endParaRPr lang="lv-LV"/>
                    </a:p>
                  </a:txBody>
                  <a:tcPr/>
                </a:tc>
                <a:tc>
                  <a:txBody>
                    <a:bodyPr/>
                    <a:lstStyle/>
                    <a:p>
                      <a:pPr algn="just">
                        <a:lnSpc>
                          <a:spcPct val="100000"/>
                        </a:lnSpc>
                        <a:spcAft>
                          <a:spcPts val="0"/>
                        </a:spcAft>
                      </a:pPr>
                      <a:r>
                        <a:rPr lang="lv-LV" sz="1400" b="1" dirty="0">
                          <a:effectLst/>
                          <a:latin typeface="Calibri"/>
                          <a:ea typeface="Calibri"/>
                          <a:cs typeface="Times New Roman"/>
                        </a:rPr>
                        <a:t>Paplašināt piekļuvi ‘otrās iespējas’ izglītībai</a:t>
                      </a:r>
                      <a:r>
                        <a:rPr lang="lv-LV" sz="1400" dirty="0">
                          <a:effectLst/>
                          <a:latin typeface="Calibri"/>
                          <a:ea typeface="Calibri"/>
                          <a:cs typeface="Times New Roman"/>
                        </a:rPr>
                        <a:t> un pieaugušo izglītībai, nodrošinot atbalstu pārejai starp izglītības līmeņiem.</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724">
                <a:tc vMerge="1">
                  <a:txBody>
                    <a:bodyPr/>
                    <a:lstStyle/>
                    <a:p>
                      <a:endParaRPr lang="lv-LV"/>
                    </a:p>
                  </a:txBody>
                  <a:tcPr/>
                </a:tc>
                <a:tc>
                  <a:txBody>
                    <a:bodyPr/>
                    <a:lstStyle/>
                    <a:p>
                      <a:pPr algn="just">
                        <a:lnSpc>
                          <a:spcPct val="100000"/>
                        </a:lnSpc>
                        <a:spcAft>
                          <a:spcPts val="0"/>
                        </a:spcAft>
                      </a:pPr>
                      <a:r>
                        <a:rPr lang="lv-LV" sz="1400" b="1" dirty="0">
                          <a:effectLst/>
                          <a:latin typeface="Calibri"/>
                          <a:ea typeface="Calibri"/>
                          <a:cs typeface="Times New Roman"/>
                        </a:rPr>
                        <a:t>Aktīvāk sadarboties ar NVO</a:t>
                      </a:r>
                      <a:r>
                        <a:rPr lang="lv-LV" sz="1400" dirty="0">
                          <a:effectLst/>
                          <a:latin typeface="Calibri"/>
                          <a:ea typeface="Calibri"/>
                          <a:cs typeface="Times New Roman"/>
                        </a:rPr>
                        <a:t>, kurām ir pieredze darbā ar </a:t>
                      </a:r>
                      <a:r>
                        <a:rPr lang="lv-LV" sz="1400" dirty="0" err="1">
                          <a:effectLst/>
                          <a:latin typeface="Calibri"/>
                          <a:ea typeface="Calibri"/>
                          <a:cs typeface="Times New Roman"/>
                        </a:rPr>
                        <a:t>romu</a:t>
                      </a:r>
                      <a:r>
                        <a:rPr lang="lv-LV" sz="1400" dirty="0">
                          <a:effectLst/>
                          <a:latin typeface="Calibri"/>
                          <a:ea typeface="Calibri"/>
                          <a:cs typeface="Times New Roman"/>
                        </a:rPr>
                        <a:t> kopienu, izmantojot viņu pakalpojumus; veicināt pašvaldības institūciju un NVO profesionālo sadarbību.</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3238">
                <a:tc vMerge="1">
                  <a:txBody>
                    <a:bodyPr/>
                    <a:lstStyle/>
                    <a:p>
                      <a:endParaRPr lang="lv-LV"/>
                    </a:p>
                  </a:txBody>
                  <a:tcPr/>
                </a:tc>
                <a:tc>
                  <a:txBody>
                    <a:bodyPr/>
                    <a:lstStyle/>
                    <a:p>
                      <a:pPr algn="just">
                        <a:lnSpc>
                          <a:spcPct val="100000"/>
                        </a:lnSpc>
                        <a:spcAft>
                          <a:spcPts val="0"/>
                        </a:spcAft>
                      </a:pPr>
                      <a:r>
                        <a:rPr lang="lv-LV" sz="1400" b="1" dirty="0">
                          <a:effectLst/>
                          <a:latin typeface="Calibri"/>
                          <a:ea typeface="Calibri"/>
                          <a:cs typeface="Times New Roman"/>
                        </a:rPr>
                        <a:t>Nodrošināt atbalsta pasākumus</a:t>
                      </a:r>
                      <a:r>
                        <a:rPr lang="lv-LV" sz="1400" dirty="0">
                          <a:effectLst/>
                          <a:latin typeface="Calibri"/>
                          <a:ea typeface="Calibri"/>
                          <a:cs typeface="Times New Roman"/>
                        </a:rPr>
                        <a:t> </a:t>
                      </a:r>
                      <a:r>
                        <a:rPr lang="lv-LV" sz="1400" b="1" dirty="0">
                          <a:effectLst/>
                          <a:latin typeface="Calibri"/>
                          <a:ea typeface="Calibri"/>
                          <a:cs typeface="Times New Roman"/>
                        </a:rPr>
                        <a:t>pedagogiem</a:t>
                      </a:r>
                      <a:r>
                        <a:rPr lang="lv-LV" sz="1400" dirty="0">
                          <a:effectLst/>
                          <a:latin typeface="Calibri"/>
                          <a:ea typeface="Calibri"/>
                          <a:cs typeface="Times New Roman"/>
                        </a:rPr>
                        <a:t> iekļaujošas un kvalitatīvas izglītības īstenošanai, lai:</a:t>
                      </a:r>
                    </a:p>
                    <a:p>
                      <a:pPr marL="342900" lvl="0" indent="-342900" algn="just">
                        <a:lnSpc>
                          <a:spcPct val="100000"/>
                        </a:lnSpc>
                        <a:spcAft>
                          <a:spcPts val="0"/>
                        </a:spcAft>
                        <a:buFont typeface="Sylfaen"/>
                        <a:buChar char="-"/>
                      </a:pPr>
                      <a:r>
                        <a:rPr lang="lv-LV" sz="1400" dirty="0">
                          <a:effectLst/>
                          <a:latin typeface="Calibri"/>
                          <a:ea typeface="Calibri"/>
                          <a:cs typeface="Times New Roman"/>
                        </a:rPr>
                        <a:t>veicinātu skolotāju kompetenču attīstību,</a:t>
                      </a:r>
                    </a:p>
                    <a:p>
                      <a:pPr marL="342900" lvl="0" indent="-342900" algn="just">
                        <a:lnSpc>
                          <a:spcPct val="100000"/>
                        </a:lnSpc>
                        <a:spcAft>
                          <a:spcPts val="0"/>
                        </a:spcAft>
                        <a:buFont typeface="Sylfaen"/>
                        <a:buChar char="-"/>
                      </a:pPr>
                      <a:r>
                        <a:rPr lang="lv-LV" sz="1400" dirty="0">
                          <a:effectLst/>
                          <a:latin typeface="Calibri"/>
                          <a:ea typeface="Calibri"/>
                          <a:cs typeface="Times New Roman"/>
                        </a:rPr>
                        <a:t>mazinātu </a:t>
                      </a:r>
                      <a:r>
                        <a:rPr lang="lv-LV" sz="1400" dirty="0" err="1">
                          <a:effectLst/>
                          <a:latin typeface="Calibri"/>
                          <a:ea typeface="Calibri"/>
                          <a:cs typeface="Times New Roman"/>
                        </a:rPr>
                        <a:t>romu</a:t>
                      </a:r>
                      <a:r>
                        <a:rPr lang="lv-LV" sz="1400" dirty="0">
                          <a:effectLst/>
                          <a:latin typeface="Calibri"/>
                          <a:ea typeface="Calibri"/>
                          <a:cs typeface="Times New Roman"/>
                        </a:rPr>
                        <a:t> bērnu skaitu, kuriem tiek piemērots pagarinātais mācību gads,</a:t>
                      </a:r>
                    </a:p>
                    <a:p>
                      <a:pPr marL="342900" lvl="0" indent="-342900" algn="just">
                        <a:lnSpc>
                          <a:spcPct val="100000"/>
                        </a:lnSpc>
                        <a:spcAft>
                          <a:spcPts val="0"/>
                        </a:spcAft>
                        <a:buFont typeface="Sylfaen"/>
                        <a:buChar char="-"/>
                      </a:pPr>
                      <a:r>
                        <a:rPr lang="lv-LV" sz="1400" dirty="0">
                          <a:effectLst/>
                          <a:latin typeface="Calibri"/>
                          <a:ea typeface="Calibri"/>
                          <a:cs typeface="Times New Roman"/>
                        </a:rPr>
                        <a:t>mazinātu </a:t>
                      </a:r>
                      <a:r>
                        <a:rPr lang="lv-LV" sz="1400" dirty="0" err="1">
                          <a:effectLst/>
                          <a:latin typeface="Calibri"/>
                          <a:ea typeface="Calibri"/>
                          <a:cs typeface="Times New Roman"/>
                        </a:rPr>
                        <a:t>romu</a:t>
                      </a:r>
                      <a:r>
                        <a:rPr lang="lv-LV" sz="1400" dirty="0">
                          <a:effectLst/>
                          <a:latin typeface="Calibri"/>
                          <a:ea typeface="Calibri"/>
                          <a:cs typeface="Times New Roman"/>
                        </a:rPr>
                        <a:t> bērnu skaitu, kuriem tiek piemērotas speciālās izglītības programmas,</a:t>
                      </a:r>
                    </a:p>
                    <a:p>
                      <a:pPr marL="342900" lvl="0" indent="-342900" algn="just">
                        <a:lnSpc>
                          <a:spcPct val="100000"/>
                        </a:lnSpc>
                        <a:spcAft>
                          <a:spcPts val="0"/>
                        </a:spcAft>
                        <a:buFont typeface="Sylfaen"/>
                        <a:buChar char="-"/>
                      </a:pPr>
                      <a:r>
                        <a:rPr lang="lv-LV" sz="1400" dirty="0">
                          <a:effectLst/>
                          <a:latin typeface="Calibri"/>
                          <a:ea typeface="Calibri"/>
                          <a:cs typeface="Times New Roman"/>
                        </a:rPr>
                        <a:t>u.c.</a:t>
                      </a:r>
                    </a:p>
                  </a:txBody>
                  <a:tcPr marL="42778" marR="42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3542859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marL="342900" indent="-342900"/>
            <a:r>
              <a:rPr lang="lv-LV" altLang="lv-LV" b="1" smtClean="0">
                <a:solidFill>
                  <a:srgbClr val="0070C0"/>
                </a:solidFill>
              </a:rPr>
              <a:t>ATBILDĪGĀS VALSTS INSTITŪCIJAS </a:t>
            </a:r>
            <a:endParaRPr lang="lv-LV" altLang="lv-LV" smtClean="0">
              <a:solidFill>
                <a:srgbClr val="0070C0"/>
              </a:solidFill>
            </a:endParaRPr>
          </a:p>
        </p:txBody>
      </p:sp>
      <p:graphicFrame>
        <p:nvGraphicFramePr>
          <p:cNvPr id="4" name="Content Placeholder 3"/>
          <p:cNvGraphicFramePr>
            <a:graphicFrameLocks noGrp="1"/>
          </p:cNvGraphicFramePr>
          <p:nvPr>
            <p:ph idx="1"/>
          </p:nvPr>
        </p:nvGraphicFramePr>
        <p:xfrm>
          <a:off x="684213" y="1412875"/>
          <a:ext cx="7848600" cy="5083175"/>
        </p:xfrm>
        <a:graphic>
          <a:graphicData uri="http://schemas.openxmlformats.org/drawingml/2006/table">
            <a:tbl>
              <a:tblPr firstRow="1" firstCol="1" bandRow="1">
                <a:tableStyleId>{5C22544A-7EE6-4342-B048-85BDC9FD1C3A}</a:tableStyleId>
              </a:tblPr>
              <a:tblGrid>
                <a:gridCol w="3096237"/>
                <a:gridCol w="4752363"/>
              </a:tblGrid>
              <a:tr h="182893">
                <a:tc>
                  <a:txBody>
                    <a:bodyPr/>
                    <a:lstStyle/>
                    <a:p>
                      <a:pPr algn="ctr">
                        <a:spcAft>
                          <a:spcPts val="0"/>
                        </a:spcAft>
                      </a:pPr>
                      <a:r>
                        <a:rPr lang="lv-LV" sz="1200" dirty="0">
                          <a:effectLst/>
                        </a:rPr>
                        <a:t>Atbildības joma</a:t>
                      </a:r>
                      <a:endParaRPr lang="lv-LV" sz="1200" b="1" dirty="0">
                        <a:effectLst/>
                        <a:latin typeface="Calibri"/>
                        <a:ea typeface="Times New Roman"/>
                        <a:cs typeface="Times New Roman"/>
                      </a:endParaRPr>
                    </a:p>
                  </a:txBody>
                  <a:tcPr marL="54748" marR="54748" marT="0" marB="0"/>
                </a:tc>
                <a:tc>
                  <a:txBody>
                    <a:bodyPr/>
                    <a:lstStyle/>
                    <a:p>
                      <a:pPr algn="ctr">
                        <a:spcAft>
                          <a:spcPts val="0"/>
                        </a:spcAft>
                      </a:pPr>
                      <a:r>
                        <a:rPr lang="lv-LV" sz="1200">
                          <a:effectLst/>
                        </a:rPr>
                        <a:t>Institūcija</a:t>
                      </a:r>
                      <a:endParaRPr lang="lv-LV" sz="1200" b="1">
                        <a:effectLst/>
                        <a:latin typeface="Calibri"/>
                        <a:ea typeface="Times New Roman"/>
                        <a:cs typeface="Times New Roman"/>
                      </a:endParaRPr>
                    </a:p>
                  </a:txBody>
                  <a:tcPr marL="54748" marR="54748" marT="0" marB="0"/>
                </a:tc>
              </a:tr>
              <a:tr h="1329380">
                <a:tc>
                  <a:txBody>
                    <a:bodyPr/>
                    <a:lstStyle/>
                    <a:p>
                      <a:pPr>
                        <a:spcAft>
                          <a:spcPts val="0"/>
                        </a:spcAft>
                      </a:pPr>
                      <a:r>
                        <a:rPr lang="lv-LV" sz="1600" dirty="0">
                          <a:solidFill>
                            <a:schemeClr val="tx1"/>
                          </a:solidFill>
                          <a:effectLst/>
                        </a:rPr>
                        <a:t>Romu integrācijas politikas izveide, koordinēšana un novērtēšana</a:t>
                      </a:r>
                    </a:p>
                    <a:p>
                      <a:pPr>
                        <a:spcAft>
                          <a:spcPts val="0"/>
                        </a:spcAft>
                      </a:pPr>
                      <a:r>
                        <a:rPr lang="lv-LV" sz="1200" dirty="0">
                          <a:solidFill>
                            <a:schemeClr val="tx1"/>
                          </a:solidFill>
                          <a:effectLst/>
                        </a:rPr>
                        <a:t> </a:t>
                      </a:r>
                      <a:endParaRPr lang="lv-LV" sz="1200" b="1" dirty="0">
                        <a:solidFill>
                          <a:schemeClr val="tx1"/>
                        </a:solidFill>
                        <a:effectLst/>
                        <a:latin typeface="Calibri"/>
                        <a:ea typeface="Times New Roman"/>
                        <a:cs typeface="Times New Roman"/>
                      </a:endParaRPr>
                    </a:p>
                  </a:txBody>
                  <a:tcPr marL="54748" marR="54748" marT="0" marB="0"/>
                </a:tc>
                <a:tc>
                  <a:txBody>
                    <a:bodyPr/>
                    <a:lstStyle/>
                    <a:p>
                      <a:pPr>
                        <a:spcAft>
                          <a:spcPts val="0"/>
                        </a:spcAft>
                      </a:pPr>
                      <a:r>
                        <a:rPr lang="lv-LV" sz="1400" b="1" dirty="0">
                          <a:effectLst/>
                        </a:rPr>
                        <a:t>LR Kultūras ministrija </a:t>
                      </a:r>
                      <a:r>
                        <a:rPr lang="lv-LV" sz="1200" b="1" dirty="0">
                          <a:effectLst/>
                        </a:rPr>
                        <a:t> </a:t>
                      </a:r>
                    </a:p>
                    <a:p>
                      <a:pPr>
                        <a:spcAft>
                          <a:spcPts val="0"/>
                        </a:spcAft>
                      </a:pPr>
                      <a:r>
                        <a:rPr lang="lv-LV" sz="1200" dirty="0">
                          <a:effectLst/>
                        </a:rPr>
                        <a:t>Atbildīgā struktūrvienība - Sabiedrības integrācijas departaments</a:t>
                      </a:r>
                    </a:p>
                    <a:p>
                      <a:pPr>
                        <a:spcAft>
                          <a:spcPts val="0"/>
                        </a:spcAft>
                      </a:pPr>
                      <a:r>
                        <a:rPr lang="lv-LV" sz="1200" dirty="0">
                          <a:effectLst/>
                        </a:rPr>
                        <a:t>Departamenta direktore Solvita Vēvere </a:t>
                      </a:r>
                      <a:br>
                        <a:rPr lang="lv-LV" sz="1200" dirty="0">
                          <a:effectLst/>
                        </a:rPr>
                      </a:br>
                      <a:r>
                        <a:rPr lang="lv-LV" sz="1200" dirty="0">
                          <a:effectLst/>
                        </a:rPr>
                        <a:t>E-pasts: </a:t>
                      </a:r>
                      <a:r>
                        <a:rPr lang="lv-LV" sz="1200" u="sng" dirty="0" err="1">
                          <a:effectLst/>
                          <a:hlinkClick r:id="rId2"/>
                        </a:rPr>
                        <a:t>Solvita.Vevere@km.gov.lv</a:t>
                      </a:r>
                      <a:r>
                        <a:rPr lang="lv-LV" sz="1200" dirty="0">
                          <a:effectLst/>
                        </a:rPr>
                        <a:t>, t. 67330310</a:t>
                      </a:r>
                    </a:p>
                    <a:p>
                      <a:pPr>
                        <a:spcAft>
                          <a:spcPts val="0"/>
                        </a:spcAft>
                      </a:pPr>
                      <a:r>
                        <a:rPr lang="lv-LV" sz="1200" dirty="0">
                          <a:effectLst/>
                        </a:rPr>
                        <a:t>Kontaktinformācija: Deniss Kretalovs, vecākais referents </a:t>
                      </a:r>
                      <a:br>
                        <a:rPr lang="lv-LV" sz="1200" dirty="0">
                          <a:effectLst/>
                        </a:rPr>
                      </a:br>
                      <a:r>
                        <a:rPr lang="lv-LV" sz="1200" dirty="0">
                          <a:effectLst/>
                        </a:rPr>
                        <a:t>t. 67330312; e-pasts: </a:t>
                      </a:r>
                      <a:r>
                        <a:rPr lang="lv-LV" sz="1200" u="sng" dirty="0" err="1">
                          <a:effectLst/>
                          <a:hlinkClick r:id="rId3"/>
                        </a:rPr>
                        <a:t>deniss.kretalovs@km.gov.lv</a:t>
                      </a:r>
                      <a:endParaRPr lang="lv-LV" sz="1200" dirty="0">
                        <a:effectLst/>
                      </a:endParaRPr>
                    </a:p>
                    <a:p>
                      <a:pPr>
                        <a:spcAft>
                          <a:spcPts val="0"/>
                        </a:spcAft>
                      </a:pPr>
                      <a:r>
                        <a:rPr lang="lv-LV" sz="1200" dirty="0">
                          <a:effectLst/>
                        </a:rPr>
                        <a:t> </a:t>
                      </a:r>
                      <a:endParaRPr lang="lv-LV" sz="1200" b="1" dirty="0">
                        <a:effectLst/>
                        <a:latin typeface="Calibri"/>
                        <a:ea typeface="Times New Roman"/>
                        <a:cs typeface="Times New Roman"/>
                      </a:endParaRPr>
                    </a:p>
                  </a:txBody>
                  <a:tcPr marL="54748" marR="54748" marT="0" marB="0"/>
                </a:tc>
              </a:tr>
              <a:tr h="1310731">
                <a:tc>
                  <a:txBody>
                    <a:bodyPr/>
                    <a:lstStyle/>
                    <a:p>
                      <a:pPr>
                        <a:spcAft>
                          <a:spcPts val="0"/>
                        </a:spcAft>
                      </a:pPr>
                      <a:r>
                        <a:rPr lang="lv-LV" sz="1600" dirty="0">
                          <a:solidFill>
                            <a:schemeClr val="tx1"/>
                          </a:solidFill>
                          <a:effectLst/>
                        </a:rPr>
                        <a:t>Romu izglītības kvalitātes nodrošināšana un monitorings</a:t>
                      </a:r>
                      <a:endParaRPr lang="lv-LV" sz="1600" b="1" dirty="0">
                        <a:solidFill>
                          <a:schemeClr val="tx1"/>
                        </a:solidFill>
                        <a:effectLst/>
                        <a:latin typeface="Calibri"/>
                        <a:ea typeface="Times New Roman"/>
                        <a:cs typeface="Times New Roman"/>
                      </a:endParaRPr>
                    </a:p>
                  </a:txBody>
                  <a:tcPr marL="54748" marR="54748" marT="0" marB="0"/>
                </a:tc>
                <a:tc>
                  <a:txBody>
                    <a:bodyPr/>
                    <a:lstStyle/>
                    <a:p>
                      <a:pPr>
                        <a:spcAft>
                          <a:spcPts val="0"/>
                        </a:spcAft>
                      </a:pPr>
                      <a:r>
                        <a:rPr lang="lv-LV" sz="1400" b="1" dirty="0">
                          <a:effectLst/>
                        </a:rPr>
                        <a:t>LR  Izglītības un Zinātnes ministrija </a:t>
                      </a:r>
                    </a:p>
                    <a:p>
                      <a:pPr>
                        <a:spcAft>
                          <a:spcPts val="0"/>
                        </a:spcAft>
                      </a:pPr>
                      <a:r>
                        <a:rPr lang="lv-LV" sz="1200" dirty="0">
                          <a:effectLst/>
                        </a:rPr>
                        <a:t>Atbildīgā struktūrvienība – Izglītības  departaments</a:t>
                      </a:r>
                    </a:p>
                    <a:p>
                      <a:pPr>
                        <a:spcAft>
                          <a:spcPts val="0"/>
                        </a:spcAft>
                      </a:pPr>
                      <a:r>
                        <a:rPr lang="lv-LV" sz="1200" dirty="0">
                          <a:effectLst/>
                        </a:rPr>
                        <a:t>Departamenta direktore Evija Papule</a:t>
                      </a:r>
                    </a:p>
                    <a:p>
                      <a:pPr>
                        <a:spcAft>
                          <a:spcPts val="0"/>
                        </a:spcAft>
                      </a:pPr>
                      <a:r>
                        <a:rPr lang="lv-LV" sz="1200" dirty="0">
                          <a:effectLst/>
                        </a:rPr>
                        <a:t>E-pasts: </a:t>
                      </a:r>
                      <a:r>
                        <a:rPr lang="lv-LV" sz="1200" u="sng" dirty="0" err="1">
                          <a:effectLst/>
                          <a:hlinkClick r:id="rId4"/>
                        </a:rPr>
                        <a:t>evija.papule@izm.gov.lv</a:t>
                      </a:r>
                      <a:r>
                        <a:rPr lang="lv-LV" sz="1200" dirty="0">
                          <a:effectLst/>
                        </a:rPr>
                        <a:t>, t. 67047994</a:t>
                      </a:r>
                    </a:p>
                    <a:p>
                      <a:pPr>
                        <a:spcAft>
                          <a:spcPts val="0"/>
                        </a:spcAft>
                      </a:pPr>
                      <a:r>
                        <a:rPr lang="lv-LV" sz="1200" dirty="0">
                          <a:effectLst/>
                        </a:rPr>
                        <a:t>Kontaktpersona: Olita </a:t>
                      </a:r>
                      <a:r>
                        <a:rPr lang="lv-LV" sz="1200" dirty="0" err="1">
                          <a:effectLst/>
                        </a:rPr>
                        <a:t>Arkle</a:t>
                      </a:r>
                      <a:endParaRPr lang="lv-LV" sz="1200" dirty="0">
                        <a:effectLst/>
                      </a:endParaRPr>
                    </a:p>
                    <a:p>
                      <a:pPr>
                        <a:spcAft>
                          <a:spcPts val="0"/>
                        </a:spcAft>
                      </a:pPr>
                      <a:r>
                        <a:rPr lang="lv-LV" sz="1200" dirty="0">
                          <a:effectLst/>
                        </a:rPr>
                        <a:t>t. 67047944, e-pasts: </a:t>
                      </a:r>
                      <a:r>
                        <a:rPr lang="lv-LV" sz="1200" u="sng" dirty="0" err="1">
                          <a:effectLst/>
                          <a:hlinkClick r:id="rId5"/>
                        </a:rPr>
                        <a:t>olita.arkle@izm.gov.lv</a:t>
                      </a:r>
                      <a:r>
                        <a:rPr lang="lv-LV" sz="1200" dirty="0">
                          <a:effectLst/>
                        </a:rPr>
                        <a:t> </a:t>
                      </a:r>
                    </a:p>
                    <a:p>
                      <a:pPr>
                        <a:spcAft>
                          <a:spcPts val="0"/>
                        </a:spcAft>
                      </a:pPr>
                      <a:r>
                        <a:rPr lang="lv-LV" sz="1200" dirty="0">
                          <a:effectLst/>
                        </a:rPr>
                        <a:t> </a:t>
                      </a:r>
                      <a:endParaRPr lang="lv-LV" sz="1200" dirty="0">
                        <a:effectLst/>
                        <a:latin typeface="Calibri"/>
                        <a:ea typeface="Times New Roman"/>
                        <a:cs typeface="Times New Roman"/>
                      </a:endParaRPr>
                    </a:p>
                  </a:txBody>
                  <a:tcPr marL="54748" marR="54748" marT="0" marB="0"/>
                </a:tc>
              </a:tr>
              <a:tr h="766547">
                <a:tc>
                  <a:txBody>
                    <a:bodyPr/>
                    <a:lstStyle/>
                    <a:p>
                      <a:pPr>
                        <a:spcAft>
                          <a:spcPts val="0"/>
                        </a:spcAft>
                      </a:pPr>
                      <a:r>
                        <a:rPr lang="lv-LV" sz="1600" dirty="0">
                          <a:solidFill>
                            <a:schemeClr val="tx1"/>
                          </a:solidFill>
                          <a:effectLst/>
                        </a:rPr>
                        <a:t>Romu tiesību aizsardzība un romu diskriminācijas novēršana</a:t>
                      </a:r>
                      <a:endParaRPr lang="lv-LV" sz="1600" b="1" dirty="0">
                        <a:solidFill>
                          <a:schemeClr val="tx1"/>
                        </a:solidFill>
                        <a:effectLst/>
                        <a:latin typeface="Calibri"/>
                        <a:ea typeface="Times New Roman"/>
                        <a:cs typeface="Times New Roman"/>
                      </a:endParaRPr>
                    </a:p>
                  </a:txBody>
                  <a:tcPr marL="54748" marR="54748" marT="0" marB="0"/>
                </a:tc>
                <a:tc>
                  <a:txBody>
                    <a:bodyPr/>
                    <a:lstStyle/>
                    <a:p>
                      <a:pPr>
                        <a:spcAft>
                          <a:spcPts val="0"/>
                        </a:spcAft>
                      </a:pPr>
                      <a:r>
                        <a:rPr lang="lv-LV" sz="1400" b="1" dirty="0">
                          <a:effectLst/>
                        </a:rPr>
                        <a:t>LR Tiesībsarga birojs</a:t>
                      </a:r>
                    </a:p>
                    <a:p>
                      <a:pPr>
                        <a:spcAft>
                          <a:spcPts val="0"/>
                        </a:spcAft>
                      </a:pPr>
                      <a:r>
                        <a:rPr lang="lv-LV" sz="1200" dirty="0">
                          <a:effectLst/>
                        </a:rPr>
                        <a:t>Latvijas Republikas tiesībsargs  Juris Jansons  </a:t>
                      </a:r>
                    </a:p>
                    <a:p>
                      <a:pPr>
                        <a:spcAft>
                          <a:spcPts val="0"/>
                        </a:spcAft>
                      </a:pPr>
                      <a:r>
                        <a:rPr lang="lv-LV" sz="1200" dirty="0">
                          <a:effectLst/>
                        </a:rPr>
                        <a:t>E-pasts: </a:t>
                      </a:r>
                      <a:r>
                        <a:rPr lang="lv-LV" sz="1200" u="sng" dirty="0" err="1">
                          <a:effectLst/>
                          <a:hlinkClick r:id="rId6"/>
                        </a:rPr>
                        <a:t>tiesibsargs@tiesibsargs.lv</a:t>
                      </a:r>
                      <a:endParaRPr lang="lv-LV" sz="1200" dirty="0">
                        <a:effectLst/>
                      </a:endParaRPr>
                    </a:p>
                    <a:p>
                      <a:pPr>
                        <a:spcAft>
                          <a:spcPts val="0"/>
                        </a:spcAft>
                      </a:pPr>
                      <a:r>
                        <a:rPr lang="lv-LV" sz="1200" dirty="0">
                          <a:effectLst/>
                        </a:rPr>
                        <a:t> </a:t>
                      </a:r>
                      <a:endParaRPr lang="lv-LV" sz="1200" b="1" dirty="0">
                        <a:effectLst/>
                        <a:latin typeface="Calibri"/>
                        <a:ea typeface="Times New Roman"/>
                        <a:cs typeface="Times New Roman"/>
                      </a:endParaRPr>
                    </a:p>
                  </a:txBody>
                  <a:tcPr marL="54748" marR="54748" marT="0" marB="0"/>
                </a:tc>
              </a:tr>
              <a:tr h="762053">
                <a:tc>
                  <a:txBody>
                    <a:bodyPr/>
                    <a:lstStyle/>
                    <a:p>
                      <a:pPr>
                        <a:spcAft>
                          <a:spcPts val="0"/>
                        </a:spcAft>
                      </a:pPr>
                      <a:r>
                        <a:rPr lang="lv-LV" sz="1600" dirty="0">
                          <a:solidFill>
                            <a:schemeClr val="tx1"/>
                          </a:solidFill>
                          <a:effectLst/>
                        </a:rPr>
                        <a:t>Sabiedrības informēšana par diskriminācijas novēršanu un NVO projektu administrēšana</a:t>
                      </a:r>
                      <a:endParaRPr lang="lv-LV" sz="1600" b="1" dirty="0">
                        <a:solidFill>
                          <a:schemeClr val="tx1"/>
                        </a:solidFill>
                        <a:effectLst/>
                        <a:latin typeface="Calibri"/>
                        <a:ea typeface="Times New Roman"/>
                        <a:cs typeface="Times New Roman"/>
                      </a:endParaRPr>
                    </a:p>
                  </a:txBody>
                  <a:tcPr marL="54748" marR="54748" marT="0" marB="0"/>
                </a:tc>
                <a:tc>
                  <a:txBody>
                    <a:bodyPr/>
                    <a:lstStyle/>
                    <a:p>
                      <a:pPr>
                        <a:spcAft>
                          <a:spcPts val="0"/>
                        </a:spcAft>
                      </a:pPr>
                      <a:r>
                        <a:rPr lang="lv-LV" sz="1400" b="1" dirty="0">
                          <a:effectLst/>
                        </a:rPr>
                        <a:t>Sabiedrības integrācijas fonds</a:t>
                      </a:r>
                    </a:p>
                    <a:p>
                      <a:pPr>
                        <a:spcAft>
                          <a:spcPts val="0"/>
                        </a:spcAft>
                      </a:pPr>
                      <a:r>
                        <a:rPr lang="lv-LV" sz="1200" dirty="0">
                          <a:effectLst/>
                        </a:rPr>
                        <a:t>direktore Aija Bauere</a:t>
                      </a:r>
                    </a:p>
                    <a:p>
                      <a:pPr>
                        <a:spcAft>
                          <a:spcPts val="0"/>
                        </a:spcAft>
                      </a:pPr>
                      <a:r>
                        <a:rPr lang="lv-LV" sz="1200" dirty="0">
                          <a:effectLst/>
                        </a:rPr>
                        <a:t>E-pasts: </a:t>
                      </a:r>
                      <a:r>
                        <a:rPr lang="lv-LV" sz="1200" u="sng" dirty="0" err="1">
                          <a:effectLst/>
                          <a:hlinkClick r:id="rId7"/>
                        </a:rPr>
                        <a:t>info@sif.lv</a:t>
                      </a:r>
                      <a:endParaRPr lang="lv-LV" sz="1200" dirty="0">
                        <a:effectLst/>
                      </a:endParaRPr>
                    </a:p>
                    <a:p>
                      <a:pPr>
                        <a:spcAft>
                          <a:spcPts val="0"/>
                        </a:spcAft>
                      </a:pPr>
                      <a:r>
                        <a:rPr lang="lv-LV" sz="1200" dirty="0">
                          <a:effectLst/>
                        </a:rPr>
                        <a:t> </a:t>
                      </a:r>
                      <a:endParaRPr lang="lv-LV" sz="1200" b="1" dirty="0">
                        <a:effectLst/>
                        <a:latin typeface="Calibri"/>
                        <a:ea typeface="Times New Roman"/>
                        <a:cs typeface="Times New Roman"/>
                      </a:endParaRPr>
                    </a:p>
                  </a:txBody>
                  <a:tcPr marL="54748" marR="54748" marT="0" marB="0"/>
                </a:tc>
              </a:tr>
              <a:tr h="731571">
                <a:tc>
                  <a:txBody>
                    <a:bodyPr/>
                    <a:lstStyle/>
                    <a:p>
                      <a:pPr>
                        <a:spcAft>
                          <a:spcPts val="0"/>
                        </a:spcAft>
                      </a:pPr>
                      <a:r>
                        <a:rPr lang="lv-LV" sz="1600" dirty="0">
                          <a:effectLst/>
                        </a:rPr>
                        <a:t>Atbalsta pasākumu romu kopienai </a:t>
                      </a:r>
                      <a:r>
                        <a:rPr lang="lv-LV" sz="1600" dirty="0" smtClean="0">
                          <a:effectLst/>
                        </a:rPr>
                        <a:t> izstrāde </a:t>
                      </a:r>
                      <a:r>
                        <a:rPr lang="lv-LV" sz="1600" dirty="0">
                          <a:effectLst/>
                        </a:rPr>
                        <a:t>un īstenošana, atbilstoši ES un Latvijas valsts politikai</a:t>
                      </a:r>
                      <a:endParaRPr lang="lv-LV" sz="1600" b="1" dirty="0">
                        <a:effectLst/>
                        <a:latin typeface="Calibri"/>
                        <a:ea typeface="Times New Roman"/>
                        <a:cs typeface="Times New Roman"/>
                      </a:endParaRPr>
                    </a:p>
                  </a:txBody>
                  <a:tcPr marL="54748" marR="54748" marT="0" marB="0">
                    <a:solidFill>
                      <a:srgbClr val="C00000"/>
                    </a:solidFill>
                  </a:tcPr>
                </a:tc>
                <a:tc>
                  <a:txBody>
                    <a:bodyPr/>
                    <a:lstStyle/>
                    <a:p>
                      <a:pPr>
                        <a:spcAft>
                          <a:spcPts val="0"/>
                        </a:spcAft>
                      </a:pPr>
                      <a:r>
                        <a:rPr lang="lv-LV" sz="1600" b="1" dirty="0">
                          <a:effectLst/>
                        </a:rPr>
                        <a:t>Pašvaldības</a:t>
                      </a:r>
                      <a:r>
                        <a:rPr lang="lv-LV" sz="1400" dirty="0">
                          <a:effectLst/>
                        </a:rPr>
                        <a:t> (</a:t>
                      </a:r>
                      <a:r>
                        <a:rPr lang="lv-LV" sz="1200" dirty="0">
                          <a:effectLst/>
                        </a:rPr>
                        <a:t>kurās dzīvo romu kopienas pārstāvji)</a:t>
                      </a:r>
                      <a:endParaRPr lang="lv-LV" sz="1200" b="1" dirty="0">
                        <a:effectLst/>
                        <a:latin typeface="Calibri"/>
                        <a:ea typeface="Times New Roman"/>
                        <a:cs typeface="Times New Roman"/>
                      </a:endParaRPr>
                    </a:p>
                  </a:txBody>
                  <a:tcPr marL="54748" marR="54748" marT="0" marB="0"/>
                </a:tc>
              </a:tr>
            </a:tbl>
          </a:graphicData>
        </a:graphic>
      </p:graphicFrame>
    </p:spTree>
    <p:extLst>
      <p:ext uri="{BB962C8B-B14F-4D97-AF65-F5344CB8AC3E}">
        <p14:creationId xmlns:p14="http://schemas.microsoft.com/office/powerpoint/2010/main" val="1599877515"/>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908720"/>
            <a:ext cx="8443075" cy="5760640"/>
          </a:xfrm>
        </p:spPr>
      </p:pic>
      <p:sp>
        <p:nvSpPr>
          <p:cNvPr id="5" name="Rectangle 4"/>
          <p:cNvSpPr/>
          <p:nvPr/>
        </p:nvSpPr>
        <p:spPr>
          <a:xfrm>
            <a:off x="1619672" y="116632"/>
            <a:ext cx="7308304" cy="584775"/>
          </a:xfrm>
          <a:prstGeom prst="rect">
            <a:avLst/>
          </a:prstGeom>
        </p:spPr>
        <p:txBody>
          <a:bodyPr wrap="square">
            <a:spAutoFit/>
          </a:bodyPr>
          <a:lstStyle/>
          <a:p>
            <a:r>
              <a:rPr lang="lv-LV" sz="3200" b="1" dirty="0">
                <a:solidFill>
                  <a:schemeClr val="accent1">
                    <a:lumMod val="75000"/>
                  </a:schemeClr>
                </a:solidFill>
              </a:rPr>
              <a:t>Pētījums «</a:t>
            </a:r>
            <a:r>
              <a:rPr lang="lv-LV" sz="3200" b="1" dirty="0" err="1">
                <a:solidFill>
                  <a:schemeClr val="accent1">
                    <a:lumMod val="75000"/>
                  </a:schemeClr>
                </a:solidFill>
              </a:rPr>
              <a:t>Romi</a:t>
            </a:r>
            <a:r>
              <a:rPr lang="lv-LV" sz="3200" b="1" dirty="0">
                <a:solidFill>
                  <a:schemeClr val="accent1">
                    <a:lumMod val="75000"/>
                  </a:schemeClr>
                </a:solidFill>
              </a:rPr>
              <a:t> Latvijā</a:t>
            </a:r>
            <a:r>
              <a:rPr lang="lv-LV" sz="3200" b="1" dirty="0" smtClean="0">
                <a:solidFill>
                  <a:schemeClr val="accent1">
                    <a:lumMod val="75000"/>
                  </a:schemeClr>
                </a:solidFill>
              </a:rPr>
              <a:t>»  </a:t>
            </a:r>
            <a:r>
              <a:rPr lang="lv-LV" sz="3200" b="1" dirty="0">
                <a:solidFill>
                  <a:schemeClr val="accent1">
                    <a:lumMod val="75000"/>
                  </a:schemeClr>
                </a:solidFill>
              </a:rPr>
              <a:t>2015</a:t>
            </a:r>
            <a:endParaRPr lang="lv-LV" sz="3200" dirty="0"/>
          </a:p>
        </p:txBody>
      </p:sp>
    </p:spTree>
    <p:extLst>
      <p:ext uri="{BB962C8B-B14F-4D97-AF65-F5344CB8AC3E}">
        <p14:creationId xmlns:p14="http://schemas.microsoft.com/office/powerpoint/2010/main" val="121427972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980728"/>
            <a:ext cx="8898083" cy="4824536"/>
          </a:xfrm>
        </p:spPr>
      </p:pic>
      <p:sp>
        <p:nvSpPr>
          <p:cNvPr id="5" name="TextBox 4"/>
          <p:cNvSpPr txBox="1"/>
          <p:nvPr/>
        </p:nvSpPr>
        <p:spPr>
          <a:xfrm>
            <a:off x="6489358" y="1055912"/>
            <a:ext cx="1611034" cy="369332"/>
          </a:xfrm>
          <a:prstGeom prst="rect">
            <a:avLst/>
          </a:prstGeom>
          <a:noFill/>
        </p:spPr>
        <p:txBody>
          <a:bodyPr wrap="square" rtlCol="0">
            <a:spAutoFit/>
          </a:bodyPr>
          <a:lstStyle/>
          <a:p>
            <a:r>
              <a:rPr lang="lv-LV" b="1" dirty="0" smtClean="0"/>
              <a:t> (1032 skolēni)</a:t>
            </a:r>
            <a:endParaRPr lang="lv-LV" b="1" dirty="0"/>
          </a:p>
        </p:txBody>
      </p:sp>
    </p:spTree>
    <p:extLst>
      <p:ext uri="{BB962C8B-B14F-4D97-AF65-F5344CB8AC3E}">
        <p14:creationId xmlns:p14="http://schemas.microsoft.com/office/powerpoint/2010/main" val="152053433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a:solidFill>
                  <a:srgbClr val="002060"/>
                </a:solidFill>
              </a:rPr>
              <a:t>Atskats uz iepriekšējo dienu</a:t>
            </a:r>
          </a:p>
        </p:txBody>
      </p:sp>
      <p:sp>
        <p:nvSpPr>
          <p:cNvPr id="3" name="Rectangle 2"/>
          <p:cNvSpPr/>
          <p:nvPr/>
        </p:nvSpPr>
        <p:spPr>
          <a:xfrm>
            <a:off x="683568" y="1700808"/>
            <a:ext cx="7560840" cy="4154984"/>
          </a:xfrm>
          <a:prstGeom prst="rect">
            <a:avLst/>
          </a:prstGeom>
        </p:spPr>
        <p:txBody>
          <a:bodyPr wrap="square">
            <a:spAutoFit/>
          </a:bodyPr>
          <a:lstStyle/>
          <a:p>
            <a:r>
              <a:rPr lang="lv-LV" sz="2400" b="1" dirty="0">
                <a:solidFill>
                  <a:schemeClr val="accent1"/>
                </a:solidFill>
              </a:rPr>
              <a:t>I</a:t>
            </a:r>
            <a:r>
              <a:rPr lang="lv-LV" sz="2400" b="1" dirty="0" smtClean="0">
                <a:solidFill>
                  <a:schemeClr val="accent1"/>
                </a:solidFill>
              </a:rPr>
              <a:t>espaidi</a:t>
            </a:r>
            <a:r>
              <a:rPr lang="lv-LV" sz="2400" b="1" dirty="0">
                <a:solidFill>
                  <a:schemeClr val="accent1"/>
                </a:solidFill>
              </a:rPr>
              <a:t>, </a:t>
            </a:r>
            <a:r>
              <a:rPr lang="lv-LV" sz="2400" b="1" dirty="0" smtClean="0">
                <a:solidFill>
                  <a:schemeClr val="accent1"/>
                </a:solidFill>
              </a:rPr>
              <a:t>viedokļi par redzēto...</a:t>
            </a:r>
          </a:p>
          <a:p>
            <a:r>
              <a:rPr lang="lv-LV" sz="2400" b="1" dirty="0" smtClean="0">
                <a:solidFill>
                  <a:schemeClr val="accent1"/>
                </a:solidFill>
              </a:rPr>
              <a:t>Labās lietas, ko gribētu pārņemt...</a:t>
            </a:r>
            <a:endParaRPr lang="en-US" sz="2400" b="1" dirty="0">
              <a:solidFill>
                <a:schemeClr val="accent1"/>
              </a:solidFill>
            </a:endParaRPr>
          </a:p>
          <a:p>
            <a:r>
              <a:rPr lang="lv-LV" sz="2400" b="1" dirty="0" smtClean="0">
                <a:solidFill>
                  <a:schemeClr val="accent1"/>
                </a:solidFill>
              </a:rPr>
              <a:t>Saskatītās </a:t>
            </a:r>
            <a:r>
              <a:rPr lang="lv-LV" sz="2400" b="1" dirty="0">
                <a:solidFill>
                  <a:schemeClr val="accent1"/>
                </a:solidFill>
              </a:rPr>
              <a:t>problēmas un to </a:t>
            </a:r>
            <a:r>
              <a:rPr lang="lv-LV" sz="2400" b="1" dirty="0" smtClean="0">
                <a:solidFill>
                  <a:schemeClr val="accent1"/>
                </a:solidFill>
              </a:rPr>
              <a:t>praktiskie risinājumi...</a:t>
            </a:r>
          </a:p>
          <a:p>
            <a:pPr marL="285750" indent="-285750">
              <a:buFont typeface="Arial" panose="020B0604020202020204" pitchFamily="34" charset="0"/>
              <a:buChar char="•"/>
            </a:pPr>
            <a:endParaRPr lang="en-US" sz="2400" b="1" i="1" dirty="0">
              <a:solidFill>
                <a:schemeClr val="accent1"/>
              </a:solidFill>
            </a:endParaRPr>
          </a:p>
          <a:p>
            <a:pPr marL="285750" indent="-285750">
              <a:buFont typeface="Arial" panose="020B0604020202020204" pitchFamily="34" charset="0"/>
              <a:buChar char="•"/>
            </a:pPr>
            <a:r>
              <a:rPr lang="lv-LV" sz="2400" b="1" i="1" dirty="0" smtClean="0">
                <a:solidFill>
                  <a:schemeClr val="accent1"/>
                </a:solidFill>
              </a:rPr>
              <a:t>J.Raiņa Daugavpils 6. vidusskola</a:t>
            </a:r>
          </a:p>
          <a:p>
            <a:pPr marL="285750" indent="-285750">
              <a:buFont typeface="Arial" panose="020B0604020202020204" pitchFamily="34" charset="0"/>
              <a:buChar char="•"/>
            </a:pPr>
            <a:r>
              <a:rPr lang="lv-LV" sz="2400" b="1" i="1" dirty="0" smtClean="0">
                <a:solidFill>
                  <a:schemeClr val="accent1"/>
                </a:solidFill>
              </a:rPr>
              <a:t>Daugavpils 26. PII</a:t>
            </a:r>
          </a:p>
          <a:p>
            <a:pPr marL="285750" indent="-285750">
              <a:buFont typeface="Arial" panose="020B0604020202020204" pitchFamily="34" charset="0"/>
              <a:buChar char="•"/>
            </a:pPr>
            <a:r>
              <a:rPr lang="lv-LV" sz="2400" b="1" i="1" dirty="0" smtClean="0">
                <a:solidFill>
                  <a:schemeClr val="accent1"/>
                </a:solidFill>
              </a:rPr>
              <a:t>Sociālā mājā</a:t>
            </a:r>
          </a:p>
          <a:p>
            <a:pPr marL="285750" indent="-285750">
              <a:buFont typeface="Arial" panose="020B0604020202020204" pitchFamily="34" charset="0"/>
              <a:buChar char="•"/>
            </a:pPr>
            <a:r>
              <a:rPr lang="lv-LV" sz="2400" b="1" i="1" dirty="0" smtClean="0">
                <a:solidFill>
                  <a:schemeClr val="accent1"/>
                </a:solidFill>
              </a:rPr>
              <a:t>Tiekoties ar Daugavpils romu ģimenēm un  kopienas aktīvistiem</a:t>
            </a:r>
          </a:p>
          <a:p>
            <a:pPr marL="285750" indent="-285750">
              <a:buFont typeface="Arial" panose="020B0604020202020204" pitchFamily="34" charset="0"/>
              <a:buChar char="•"/>
            </a:pPr>
            <a:endParaRPr lang="lv-LV" sz="2400" b="1" i="1" dirty="0" smtClean="0">
              <a:solidFill>
                <a:schemeClr val="accent1"/>
              </a:solidFill>
            </a:endParaRPr>
          </a:p>
          <a:p>
            <a:pPr marL="285750" indent="-285750">
              <a:buFont typeface="Arial" panose="020B0604020202020204" pitchFamily="34" charset="0"/>
              <a:buChar char="•"/>
            </a:pPr>
            <a:endParaRPr lang="lv-LV" sz="2400" b="1" i="1" dirty="0">
              <a:solidFill>
                <a:schemeClr val="accent1"/>
              </a:solidFill>
            </a:endParaRPr>
          </a:p>
        </p:txBody>
      </p:sp>
    </p:spTree>
    <p:extLst>
      <p:ext uri="{BB962C8B-B14F-4D97-AF65-F5344CB8AC3E}">
        <p14:creationId xmlns:p14="http://schemas.microsoft.com/office/powerpoint/2010/main" val="404683341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692696"/>
            <a:ext cx="8847279" cy="5739942"/>
          </a:xfrm>
        </p:spPr>
      </p:pic>
    </p:spTree>
    <p:extLst>
      <p:ext uri="{BB962C8B-B14F-4D97-AF65-F5344CB8AC3E}">
        <p14:creationId xmlns:p14="http://schemas.microsoft.com/office/powerpoint/2010/main" val="159108532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23" y="260649"/>
            <a:ext cx="6706053" cy="6597352"/>
          </a:xfrm>
        </p:spPr>
      </p:pic>
    </p:spTree>
    <p:extLst>
      <p:ext uri="{BB962C8B-B14F-4D97-AF65-F5344CB8AC3E}">
        <p14:creationId xmlns:p14="http://schemas.microsoft.com/office/powerpoint/2010/main" val="393116950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Darbs grupās</a:t>
            </a:r>
            <a:endParaRPr lang="en-US" dirty="0"/>
          </a:p>
        </p:txBody>
      </p:sp>
      <p:pic>
        <p:nvPicPr>
          <p:cNvPr id="4" name="Content Placeholder 3"/>
          <p:cNvPicPr>
            <a:picLocks noGrp="1" noChangeAspect="1"/>
          </p:cNvPicPr>
          <p:nvPr>
            <p:ph idx="1"/>
          </p:nvPr>
        </p:nvPicPr>
        <p:blipFill>
          <a:blip r:embed="rId2"/>
          <a:stretch>
            <a:fillRect/>
          </a:stretch>
        </p:blipFill>
        <p:spPr>
          <a:xfrm>
            <a:off x="1978196" y="1898541"/>
            <a:ext cx="5546132" cy="3690699"/>
          </a:xfrm>
          <a:prstGeom prst="rect">
            <a:avLst/>
          </a:prstGeom>
        </p:spPr>
      </p:pic>
    </p:spTree>
    <p:extLst>
      <p:ext uri="{BB962C8B-B14F-4D97-AF65-F5344CB8AC3E}">
        <p14:creationId xmlns:p14="http://schemas.microsoft.com/office/powerpoint/2010/main" val="139219424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284984"/>
            <a:ext cx="8229600" cy="1143000"/>
          </a:xfrm>
        </p:spPr>
        <p:txBody>
          <a:bodyPr/>
          <a:lstStyle/>
          <a:p>
            <a:r>
              <a:rPr lang="lv-LV" b="1" dirty="0" smtClean="0">
                <a:solidFill>
                  <a:schemeClr val="accent1">
                    <a:lumMod val="75000"/>
                  </a:schemeClr>
                </a:solidFill>
              </a:rPr>
              <a:t>Uz tikšanos Jelgavā!</a:t>
            </a:r>
            <a:endParaRPr lang="lv-LV" b="1" dirty="0">
              <a:solidFill>
                <a:schemeClr val="accent1">
                  <a:lumMod val="75000"/>
                </a:schemeClr>
              </a:solidFill>
            </a:endParaRPr>
          </a:p>
        </p:txBody>
      </p:sp>
    </p:spTree>
    <p:extLst>
      <p:ext uri="{BB962C8B-B14F-4D97-AF65-F5344CB8AC3E}">
        <p14:creationId xmlns:p14="http://schemas.microsoft.com/office/powerpoint/2010/main" val="112984515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1028" name="Picture 4" descr="C:\Users\User\Desktop\Untitled.pn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2" y="260648"/>
            <a:ext cx="6781206" cy="641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61837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549525"/>
          </a:xfrm>
          <a:solidFill>
            <a:schemeClr val="accent1">
              <a:lumMod val="20000"/>
              <a:lumOff val="80000"/>
            </a:schemeClr>
          </a:solidFill>
        </p:spPr>
        <p:txBody>
          <a:bodyPr rtlCol="0">
            <a:normAutofit/>
          </a:bodyPr>
          <a:lstStyle/>
          <a:p>
            <a:pPr marL="0" indent="0" algn="ctr" eaLnBrk="1" fontAlgn="auto" hangingPunct="1">
              <a:spcAft>
                <a:spcPts val="0"/>
              </a:spcAft>
              <a:buFont typeface="Arial" pitchFamily="34" charset="0"/>
              <a:buNone/>
              <a:defRPr/>
            </a:pPr>
            <a:r>
              <a:rPr lang="lv-LV" sz="6000" b="1" dirty="0" smtClean="0">
                <a:solidFill>
                  <a:srgbClr val="002060"/>
                </a:solidFill>
              </a:rPr>
              <a:t>ROMU  MEDIATORU</a:t>
            </a:r>
          </a:p>
          <a:p>
            <a:pPr marL="0" indent="0" algn="ctr" eaLnBrk="1" fontAlgn="auto" hangingPunct="1">
              <a:spcAft>
                <a:spcPts val="0"/>
              </a:spcAft>
              <a:buFont typeface="Arial" pitchFamily="34" charset="0"/>
              <a:buNone/>
              <a:defRPr/>
            </a:pPr>
            <a:r>
              <a:rPr lang="lv-LV" sz="6000" b="1" dirty="0" smtClean="0">
                <a:solidFill>
                  <a:srgbClr val="002060"/>
                </a:solidFill>
              </a:rPr>
              <a:t>DARBĪBAS  BŪTĪBA</a:t>
            </a:r>
          </a:p>
        </p:txBody>
      </p:sp>
    </p:spTree>
    <p:extLst>
      <p:ext uri="{BB962C8B-B14F-4D97-AF65-F5344CB8AC3E}">
        <p14:creationId xmlns:p14="http://schemas.microsoft.com/office/powerpoint/2010/main" val="97640762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74638"/>
            <a:ext cx="8496300" cy="1143000"/>
          </a:xfrm>
        </p:spPr>
        <p:txBody>
          <a:bodyPr rtlCol="0">
            <a:normAutofit fontScale="90000"/>
          </a:bodyPr>
          <a:lstStyle/>
          <a:p>
            <a:pPr eaLnBrk="1" fontAlgn="auto" hangingPunct="1">
              <a:spcAft>
                <a:spcPts val="0"/>
              </a:spcAft>
              <a:defRPr/>
            </a:pPr>
            <a:r>
              <a:rPr lang="lv-LV" b="1" dirty="0" smtClean="0">
                <a:solidFill>
                  <a:srgbClr val="0070C0"/>
                </a:solidFill>
              </a:rPr>
              <a:t>ROMU MEDIATORU </a:t>
            </a:r>
            <a:br>
              <a:rPr lang="lv-LV" b="1" dirty="0" smtClean="0">
                <a:solidFill>
                  <a:srgbClr val="0070C0"/>
                </a:solidFill>
              </a:rPr>
            </a:br>
            <a:r>
              <a:rPr lang="lv-LV" b="1" dirty="0" smtClean="0">
                <a:solidFill>
                  <a:srgbClr val="0070C0"/>
                </a:solidFill>
              </a:rPr>
              <a:t>DARBĪBAS NOZĪMĪGUMS </a:t>
            </a:r>
          </a:p>
        </p:txBody>
      </p:sp>
      <p:sp>
        <p:nvSpPr>
          <p:cNvPr id="4" name="Content Placeholder 3"/>
          <p:cNvSpPr>
            <a:spLocks noGrp="1"/>
          </p:cNvSpPr>
          <p:nvPr>
            <p:ph idx="1"/>
          </p:nvPr>
        </p:nvSpPr>
        <p:spPr>
          <a:xfrm>
            <a:off x="446088" y="1773238"/>
            <a:ext cx="8229600" cy="584200"/>
          </a:xfrm>
          <a:solidFill>
            <a:schemeClr val="accent5">
              <a:lumMod val="60000"/>
              <a:lumOff val="40000"/>
            </a:schemeClr>
          </a:solidFill>
        </p:spPr>
        <p:txBody>
          <a:bodyPr rtlCol="0">
            <a:spAutoFit/>
          </a:bodyPr>
          <a:lstStyle/>
          <a:p>
            <a:pPr marL="0" indent="0" algn="ctr" eaLnBrk="1" fontAlgn="auto" hangingPunct="1">
              <a:spcAft>
                <a:spcPts val="0"/>
              </a:spcAft>
              <a:buFont typeface="Arial" pitchFamily="34" charset="0"/>
              <a:buNone/>
              <a:defRPr/>
            </a:pPr>
            <a:r>
              <a:rPr lang="lv-LV" dirty="0" smtClean="0"/>
              <a:t>Eiropā darbojas vairāk kā 1000 romu mediatoru</a:t>
            </a:r>
          </a:p>
        </p:txBody>
      </p:sp>
      <p:sp>
        <p:nvSpPr>
          <p:cNvPr id="5124" name="Rectangle 4"/>
          <p:cNvSpPr>
            <a:spLocks noChangeArrowheads="1"/>
          </p:cNvSpPr>
          <p:nvPr/>
        </p:nvSpPr>
        <p:spPr bwMode="auto">
          <a:xfrm>
            <a:off x="755650" y="2708275"/>
            <a:ext cx="7920038"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lv-LV" altLang="lv-LV" dirty="0"/>
              <a:t>Romu mediatori Latvijā ir inovācija, </a:t>
            </a:r>
          </a:p>
          <a:p>
            <a:pPr algn="ctr" eaLnBrk="1" hangingPunct="1">
              <a:spcBef>
                <a:spcPct val="0"/>
              </a:spcBef>
              <a:buFontTx/>
              <a:buNone/>
            </a:pPr>
            <a:r>
              <a:rPr lang="lv-LV" altLang="lv-LV" dirty="0"/>
              <a:t>taču Eiropā jau ir šāda pieredze -  </a:t>
            </a:r>
          </a:p>
          <a:p>
            <a:pPr algn="ctr" eaLnBrk="1" hangingPunct="1">
              <a:spcBef>
                <a:spcPct val="0"/>
              </a:spcBef>
              <a:buFontTx/>
              <a:buNone/>
            </a:pPr>
            <a:r>
              <a:rPr lang="lv-LV" altLang="lv-LV" dirty="0"/>
              <a:t>romu mediatori darbojas  </a:t>
            </a:r>
            <a:r>
              <a:rPr lang="lv-LV" altLang="lv-LV" dirty="0" smtClean="0"/>
              <a:t>vairāk </a:t>
            </a:r>
            <a:r>
              <a:rPr lang="lv-LV" altLang="lv-LV" dirty="0"/>
              <a:t>kā 20 valstīs </a:t>
            </a:r>
          </a:p>
          <a:p>
            <a:pPr algn="ctr" eaLnBrk="1" hangingPunct="1">
              <a:spcBef>
                <a:spcPct val="0"/>
              </a:spcBef>
              <a:buFontTx/>
              <a:buNone/>
            </a:pPr>
            <a:r>
              <a:rPr lang="lv-LV" altLang="lv-LV" sz="2000" dirty="0" smtClean="0"/>
              <a:t>(Slovākijā, </a:t>
            </a:r>
            <a:r>
              <a:rPr lang="lv-LV" altLang="lv-LV" sz="2000" dirty="0"/>
              <a:t>Rumānijā, Bulgārijā, Ungārijā, </a:t>
            </a:r>
            <a:r>
              <a:rPr lang="lv-LV" altLang="lv-LV" sz="2000" dirty="0" smtClean="0"/>
              <a:t>Ukrainā, Turcijā </a:t>
            </a:r>
            <a:r>
              <a:rPr lang="lv-LV" altLang="lv-LV" sz="2000" dirty="0"/>
              <a:t>u.c.)</a:t>
            </a:r>
          </a:p>
          <a:p>
            <a:pPr algn="ctr" eaLnBrk="1" hangingPunct="1">
              <a:spcBef>
                <a:spcPct val="0"/>
              </a:spcBef>
              <a:buFontTx/>
              <a:buNone/>
            </a:pPr>
            <a:endParaRPr lang="lv-LV" altLang="lv-LV" dirty="0"/>
          </a:p>
          <a:p>
            <a:pPr algn="ctr" eaLnBrk="1" hangingPunct="1">
              <a:spcBef>
                <a:spcPct val="0"/>
              </a:spcBef>
              <a:buFontTx/>
              <a:buNone/>
            </a:pPr>
            <a:r>
              <a:rPr lang="lv-LV" altLang="lv-LV" sz="2400" dirty="0">
                <a:solidFill>
                  <a:srgbClr val="000000"/>
                </a:solidFill>
              </a:rPr>
              <a:t>Romu mediatoru darbs ir atzinīgi novērtēts, atzīstot, ka tas uzlabo saziņu starp romiem un valsts pārvaldes iestādēm un palīdz pārvarēt sociālās integrācijas barjeras, kā arī uzlabo romiem pieejamību valsts un pašvaldības pakalpojumiem.</a:t>
            </a:r>
            <a:endParaRPr lang="lv-LV" altLang="lv-LV" sz="1400" dirty="0"/>
          </a:p>
        </p:txBody>
      </p:sp>
    </p:spTree>
    <p:extLst>
      <p:ext uri="{BB962C8B-B14F-4D97-AF65-F5344CB8AC3E}">
        <p14:creationId xmlns:p14="http://schemas.microsoft.com/office/powerpoint/2010/main" val="419845007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Content Placeholder 2"/>
          <p:cNvSpPr>
            <a:spLocks noGrp="1"/>
          </p:cNvSpPr>
          <p:nvPr>
            <p:ph idx="1"/>
          </p:nvPr>
        </p:nvSpPr>
        <p:spPr>
          <a:xfrm>
            <a:off x="467544" y="1124744"/>
            <a:ext cx="8229600" cy="4525963"/>
          </a:xfrm>
        </p:spPr>
        <p:txBody>
          <a:bodyPr/>
          <a:lstStyle/>
          <a:p>
            <a:pPr marL="0" lvl="0" indent="0" algn="ctr" eaLnBrk="0" fontAlgn="base" hangingPunct="0">
              <a:spcBef>
                <a:spcPct val="0"/>
              </a:spcBef>
              <a:spcAft>
                <a:spcPct val="0"/>
              </a:spcAft>
              <a:buNone/>
            </a:pPr>
            <a:r>
              <a:rPr lang="lv-LV" altLang="lv-LV" sz="2800" b="1" dirty="0" smtClean="0">
                <a:solidFill>
                  <a:prstClr val="black"/>
                </a:solidFill>
              </a:rPr>
              <a:t>Viens </a:t>
            </a:r>
            <a:r>
              <a:rPr lang="lv-LV" altLang="lv-LV" sz="2800" b="1" dirty="0">
                <a:solidFill>
                  <a:prstClr val="black"/>
                </a:solidFill>
              </a:rPr>
              <a:t>no veidiem, kā Eiropā tiek risināts jautājums </a:t>
            </a:r>
          </a:p>
          <a:p>
            <a:pPr marL="0" lvl="0" indent="0" algn="ctr" eaLnBrk="0" fontAlgn="base" hangingPunct="0">
              <a:spcBef>
                <a:spcPct val="0"/>
              </a:spcBef>
              <a:spcAft>
                <a:spcPct val="0"/>
              </a:spcAft>
              <a:buNone/>
            </a:pPr>
            <a:r>
              <a:rPr lang="lv-LV" altLang="lv-LV" sz="2800" b="1" dirty="0">
                <a:solidFill>
                  <a:prstClr val="black"/>
                </a:solidFill>
              </a:rPr>
              <a:t>par </a:t>
            </a:r>
            <a:r>
              <a:rPr lang="lv-LV" altLang="lv-LV" sz="2800" b="1" dirty="0" err="1">
                <a:solidFill>
                  <a:prstClr val="black"/>
                </a:solidFill>
              </a:rPr>
              <a:t>romu</a:t>
            </a:r>
            <a:r>
              <a:rPr lang="lv-LV" altLang="lv-LV" sz="2800" b="1" dirty="0">
                <a:solidFill>
                  <a:prstClr val="black"/>
                </a:solidFill>
              </a:rPr>
              <a:t> nevienlīdzīgām iespējām </a:t>
            </a:r>
          </a:p>
          <a:p>
            <a:pPr marL="0" lvl="0" indent="0" algn="ctr" eaLnBrk="0" fontAlgn="base" hangingPunct="0">
              <a:spcBef>
                <a:spcPct val="0"/>
              </a:spcBef>
              <a:spcAft>
                <a:spcPct val="0"/>
              </a:spcAft>
              <a:buNone/>
            </a:pPr>
            <a:r>
              <a:rPr lang="lv-LV" altLang="lv-LV" sz="2800" dirty="0">
                <a:solidFill>
                  <a:prstClr val="black"/>
                </a:solidFill>
              </a:rPr>
              <a:t>darba tirgū, kā arī iespējām iegūt kvalitatīvu veselības aprūpi un izglītību</a:t>
            </a:r>
          </a:p>
          <a:p>
            <a:pPr marL="0" lvl="0" indent="0" algn="ctr" eaLnBrk="0" fontAlgn="base" hangingPunct="0">
              <a:spcBef>
                <a:spcPct val="0"/>
              </a:spcBef>
              <a:spcAft>
                <a:spcPct val="0"/>
              </a:spcAft>
              <a:buNone/>
            </a:pPr>
            <a:endParaRPr lang="lv-LV" altLang="lv-LV" dirty="0">
              <a:solidFill>
                <a:prstClr val="black"/>
              </a:solidFill>
            </a:endParaRPr>
          </a:p>
          <a:p>
            <a:pPr marL="0" lvl="0" indent="0" algn="ctr" eaLnBrk="0" fontAlgn="base" hangingPunct="0">
              <a:spcBef>
                <a:spcPct val="0"/>
              </a:spcBef>
              <a:spcAft>
                <a:spcPct val="0"/>
              </a:spcAft>
              <a:buNone/>
            </a:pPr>
            <a:endParaRPr lang="lv-LV" altLang="lv-LV" sz="2000" dirty="0">
              <a:solidFill>
                <a:prstClr val="black"/>
              </a:solidFill>
            </a:endParaRPr>
          </a:p>
          <a:p>
            <a:pPr marL="0" lvl="0" indent="0" algn="ctr" eaLnBrk="0" fontAlgn="base" hangingPunct="0">
              <a:spcAft>
                <a:spcPct val="0"/>
              </a:spcAft>
              <a:buNone/>
            </a:pPr>
            <a:endParaRPr lang="lv-LV" altLang="lv-LV" sz="1400" dirty="0">
              <a:solidFill>
                <a:srgbClr val="C00000"/>
              </a:solidFill>
            </a:endParaRPr>
          </a:p>
          <a:p>
            <a:pPr marL="0" lvl="0" indent="0" algn="ctr" eaLnBrk="0" fontAlgn="base" hangingPunct="0">
              <a:spcAft>
                <a:spcPct val="0"/>
              </a:spcAft>
              <a:buNone/>
            </a:pPr>
            <a:r>
              <a:rPr lang="lv-LV" altLang="lv-LV" sz="2400" dirty="0">
                <a:solidFill>
                  <a:prstClr val="black"/>
                </a:solidFill>
              </a:rPr>
              <a:t> </a:t>
            </a:r>
          </a:p>
          <a:p>
            <a:pPr marL="0" lvl="0" indent="0" algn="ctr" eaLnBrk="0" fontAlgn="base" hangingPunct="0">
              <a:spcAft>
                <a:spcPct val="0"/>
              </a:spcAft>
              <a:buNone/>
            </a:pPr>
            <a:r>
              <a:rPr lang="lv-LV" altLang="lv-LV" sz="2400" dirty="0">
                <a:solidFill>
                  <a:prstClr val="black"/>
                </a:solidFill>
              </a:rPr>
              <a:t>nodarbināt </a:t>
            </a:r>
            <a:r>
              <a:rPr lang="lv-LV" altLang="lv-LV" sz="2400" dirty="0" err="1">
                <a:solidFill>
                  <a:prstClr val="black"/>
                </a:solidFill>
              </a:rPr>
              <a:t>romu</a:t>
            </a:r>
            <a:r>
              <a:rPr lang="lv-LV" altLang="lv-LV" sz="2400" dirty="0">
                <a:solidFill>
                  <a:prstClr val="black"/>
                </a:solidFill>
              </a:rPr>
              <a:t> izcelsmes cilvēkus no vietējām </a:t>
            </a:r>
            <a:r>
              <a:rPr lang="lv-LV" altLang="lv-LV" sz="2400" dirty="0" err="1">
                <a:solidFill>
                  <a:prstClr val="black"/>
                </a:solidFill>
              </a:rPr>
              <a:t>romu</a:t>
            </a:r>
            <a:r>
              <a:rPr lang="lv-LV" altLang="lv-LV" sz="2400" dirty="0">
                <a:solidFill>
                  <a:prstClr val="black"/>
                </a:solidFill>
              </a:rPr>
              <a:t> kopienām, mudināt viņus darboties un būt kā starpniekiem= mediatoriem starp </a:t>
            </a:r>
            <a:r>
              <a:rPr lang="lv-LV" altLang="lv-LV" sz="2400" dirty="0" err="1">
                <a:solidFill>
                  <a:prstClr val="black"/>
                </a:solidFill>
              </a:rPr>
              <a:t>romu</a:t>
            </a:r>
            <a:r>
              <a:rPr lang="lv-LV" altLang="lv-LV" sz="2400" dirty="0">
                <a:solidFill>
                  <a:prstClr val="black"/>
                </a:solidFill>
              </a:rPr>
              <a:t> kopienām un iestādēm, un vietējo sabiedrību</a:t>
            </a:r>
          </a:p>
          <a:p>
            <a:endParaRPr lang="lv-LV" dirty="0"/>
          </a:p>
        </p:txBody>
      </p:sp>
      <p:sp>
        <p:nvSpPr>
          <p:cNvPr id="4" name="Down Arrow Callout 3"/>
          <p:cNvSpPr/>
          <p:nvPr/>
        </p:nvSpPr>
        <p:spPr>
          <a:xfrm>
            <a:off x="1763713" y="3573016"/>
            <a:ext cx="5329237"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3200" dirty="0">
                <a:solidFill>
                  <a:srgbClr val="C00000"/>
                </a:solidFill>
              </a:rPr>
              <a:t>Mediatora darbs nozīmē:</a:t>
            </a:r>
          </a:p>
        </p:txBody>
      </p:sp>
    </p:spTree>
    <p:extLst>
      <p:ext uri="{BB962C8B-B14F-4D97-AF65-F5344CB8AC3E}">
        <p14:creationId xmlns:p14="http://schemas.microsoft.com/office/powerpoint/2010/main" val="154495929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lv-LV" altLang="lv-LV" sz="3600" b="1" smtClean="0">
                <a:solidFill>
                  <a:srgbClr val="0070C0"/>
                </a:solidFill>
              </a:rPr>
              <a:t>STARPKULTŪRU MEDIATORU FUNKCIJAS</a:t>
            </a:r>
          </a:p>
        </p:txBody>
      </p:sp>
      <p:sp>
        <p:nvSpPr>
          <p:cNvPr id="7171" name="Content Placeholder 2"/>
          <p:cNvSpPr>
            <a:spLocks noGrp="1"/>
          </p:cNvSpPr>
          <p:nvPr>
            <p:ph idx="1"/>
          </p:nvPr>
        </p:nvSpPr>
        <p:spPr>
          <a:xfrm>
            <a:off x="457200" y="1484313"/>
            <a:ext cx="8229600" cy="4752975"/>
          </a:xfrm>
        </p:spPr>
        <p:txBody>
          <a:bodyPr/>
          <a:lstStyle/>
          <a:p>
            <a:pPr>
              <a:spcBef>
                <a:spcPts val="600"/>
              </a:spcBef>
              <a:spcAft>
                <a:spcPts val="600"/>
              </a:spcAft>
              <a:buFont typeface="Wingdings" pitchFamily="2" charset="2"/>
              <a:buChar char="Ø"/>
            </a:pPr>
            <a:r>
              <a:rPr lang="lv-LV" altLang="lv-LV" sz="2800" b="1" smtClean="0"/>
              <a:t>veidot</a:t>
            </a:r>
            <a:r>
              <a:rPr lang="lv-LV" altLang="lv-LV" sz="2800" smtClean="0"/>
              <a:t> uz savstarpējas </a:t>
            </a:r>
            <a:r>
              <a:rPr lang="lv-LV" altLang="lv-LV" sz="2800" b="1" smtClean="0">
                <a:solidFill>
                  <a:schemeClr val="accent1"/>
                </a:solidFill>
              </a:rPr>
              <a:t>uzticības un godīguma </a:t>
            </a:r>
            <a:r>
              <a:rPr lang="lv-LV" altLang="lv-LV" sz="2800" smtClean="0"/>
              <a:t>balstītas </a:t>
            </a:r>
            <a:r>
              <a:rPr lang="lv-LV" altLang="lv-LV" sz="2800" b="1" smtClean="0"/>
              <a:t>attiecības</a:t>
            </a:r>
            <a:r>
              <a:rPr lang="lv-LV" altLang="lv-LV" sz="2800" smtClean="0"/>
              <a:t> starp pušu pārstāvjiem</a:t>
            </a:r>
          </a:p>
          <a:p>
            <a:pPr>
              <a:spcBef>
                <a:spcPts val="600"/>
              </a:spcBef>
              <a:spcAft>
                <a:spcPts val="600"/>
              </a:spcAft>
              <a:buFont typeface="Wingdings" pitchFamily="2" charset="2"/>
              <a:buChar char="Ø"/>
            </a:pPr>
            <a:r>
              <a:rPr lang="lv-LV" altLang="lv-LV" sz="2800" smtClean="0"/>
              <a:t>censties izprast situāciju, </a:t>
            </a:r>
            <a:r>
              <a:rPr lang="lv-LV" altLang="lv-LV" sz="2800" b="1" smtClean="0"/>
              <a:t>atspoguļot pušu </a:t>
            </a:r>
            <a:r>
              <a:rPr lang="lv-LV" altLang="lv-LV" sz="2800" b="1" smtClean="0">
                <a:solidFill>
                  <a:schemeClr val="accent1"/>
                </a:solidFill>
              </a:rPr>
              <a:t>dažādus viedokļus</a:t>
            </a:r>
            <a:r>
              <a:rPr lang="lv-LV" altLang="lv-LV" sz="2800" smtClean="0"/>
              <a:t>, kā arī viņu uzskatus, attieksmi un rīcību</a:t>
            </a:r>
          </a:p>
          <a:p>
            <a:pPr>
              <a:spcBef>
                <a:spcPts val="600"/>
              </a:spcBef>
              <a:spcAft>
                <a:spcPts val="600"/>
              </a:spcAft>
              <a:buFont typeface="Wingdings" pitchFamily="2" charset="2"/>
              <a:buChar char="Ø"/>
            </a:pPr>
            <a:r>
              <a:rPr lang="lv-LV" altLang="lv-LV" sz="2800" b="1" smtClean="0"/>
              <a:t>veidot kontaktus starp pusēm</a:t>
            </a:r>
            <a:r>
              <a:rPr lang="lv-LV" altLang="lv-LV" sz="2800" smtClean="0"/>
              <a:t>, nodrošinot </a:t>
            </a:r>
            <a:r>
              <a:rPr lang="lv-LV" altLang="lv-LV" sz="2800" b="1" smtClean="0">
                <a:solidFill>
                  <a:schemeClr val="accent1"/>
                </a:solidFill>
              </a:rPr>
              <a:t>efektīvu</a:t>
            </a:r>
            <a:r>
              <a:rPr lang="lv-LV" altLang="lv-LV" sz="2800" smtClean="0">
                <a:solidFill>
                  <a:schemeClr val="accent1"/>
                </a:solidFill>
              </a:rPr>
              <a:t> </a:t>
            </a:r>
            <a:r>
              <a:rPr lang="lv-LV" altLang="lv-LV" sz="2800" smtClean="0"/>
              <a:t>savstarpēju komunikāciju</a:t>
            </a:r>
          </a:p>
          <a:p>
            <a:pPr>
              <a:spcBef>
                <a:spcPts val="600"/>
              </a:spcBef>
              <a:spcAft>
                <a:spcPts val="600"/>
              </a:spcAft>
              <a:buFont typeface="Wingdings" pitchFamily="2" charset="2"/>
              <a:buChar char="Ø"/>
            </a:pPr>
            <a:r>
              <a:rPr lang="lv-LV" altLang="lv-LV" sz="2800" smtClean="0"/>
              <a:t>nostiprināt un/vai </a:t>
            </a:r>
            <a:r>
              <a:rPr lang="lv-LV" altLang="lv-LV" sz="2800" b="1" smtClean="0"/>
              <a:t>veidot </a:t>
            </a:r>
            <a:r>
              <a:rPr lang="lv-LV" altLang="lv-LV" sz="2800" b="1" smtClean="0">
                <a:solidFill>
                  <a:schemeClr val="accent1"/>
                </a:solidFill>
              </a:rPr>
              <a:t>‘gludāku’ </a:t>
            </a:r>
            <a:r>
              <a:rPr lang="lv-LV" altLang="lv-LV" sz="2800" b="1" smtClean="0"/>
              <a:t>komunikāciju </a:t>
            </a:r>
            <a:r>
              <a:rPr lang="lv-LV" altLang="lv-LV" sz="2800" smtClean="0"/>
              <a:t>un sadarbību starp romu kopienām un sabiedriskajām veselības aprūpes, izglītības un darba tirgus iestādēm</a:t>
            </a:r>
          </a:p>
          <a:p>
            <a:endParaRPr lang="lv-LV" altLang="lv-LV" sz="2800" smtClean="0"/>
          </a:p>
        </p:txBody>
      </p:sp>
    </p:spTree>
    <p:extLst>
      <p:ext uri="{BB962C8B-B14F-4D97-AF65-F5344CB8AC3E}">
        <p14:creationId xmlns:p14="http://schemas.microsoft.com/office/powerpoint/2010/main" val="39144902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lv-LV" altLang="lv-LV" b="1" smtClean="0">
                <a:solidFill>
                  <a:srgbClr val="0070C0"/>
                </a:solidFill>
              </a:rPr>
              <a:t>ROMU MEDIATORU MISIJA</a:t>
            </a:r>
            <a:endParaRPr lang="lv-LV" altLang="lv-LV" smtClean="0">
              <a:solidFill>
                <a:srgbClr val="0070C0"/>
              </a:solidFill>
            </a:endParaRPr>
          </a:p>
        </p:txBody>
      </p:sp>
      <p:sp>
        <p:nvSpPr>
          <p:cNvPr id="3" name="Content Placeholder 2"/>
          <p:cNvSpPr>
            <a:spLocks noGrp="1"/>
          </p:cNvSpPr>
          <p:nvPr>
            <p:ph idx="1"/>
          </p:nvPr>
        </p:nvSpPr>
        <p:spPr>
          <a:xfrm>
            <a:off x="457200" y="1600200"/>
            <a:ext cx="8229600" cy="2765425"/>
          </a:xfrm>
        </p:spPr>
        <p:txBody>
          <a:bodyPr>
            <a:normAutofit fontScale="47500" lnSpcReduction="20000"/>
          </a:bodyPr>
          <a:lstStyle/>
          <a:p>
            <a:pPr marL="0" indent="0" algn="ctr" eaLnBrk="1" hangingPunct="1">
              <a:lnSpc>
                <a:spcPct val="80000"/>
              </a:lnSpc>
              <a:buFont typeface="Arial" charset="0"/>
              <a:buNone/>
              <a:defRPr/>
            </a:pPr>
            <a:endParaRPr lang="lv-LV" sz="2800" dirty="0">
              <a:latin typeface="Times New Roman" pitchFamily="18" charset="0"/>
              <a:ea typeface="Calibri" pitchFamily="34" charset="0"/>
              <a:cs typeface="Times New Roman" pitchFamily="18" charset="0"/>
            </a:endParaRPr>
          </a:p>
          <a:p>
            <a:pPr marL="0" indent="0" algn="ctr" eaLnBrk="1" hangingPunct="1">
              <a:lnSpc>
                <a:spcPct val="160000"/>
              </a:lnSpc>
              <a:spcAft>
                <a:spcPts val="600"/>
              </a:spcAft>
              <a:buFont typeface="Arial" charset="0"/>
              <a:buNone/>
              <a:defRPr/>
            </a:pPr>
            <a:r>
              <a:rPr lang="lv-LV" sz="5900" dirty="0" smtClean="0">
                <a:ea typeface="Calibri" pitchFamily="34" charset="0"/>
                <a:cs typeface="Times New Roman" pitchFamily="18" charset="0"/>
              </a:rPr>
              <a:t>Veicināt komunikāciju un sadarbību starp dažādām pusēm, palīdzot pārvarēt kultūras un statusa atšķirības un nodrošinot romu kopienas tiesības un vajadzības.</a:t>
            </a:r>
          </a:p>
          <a:p>
            <a:pPr marL="0" indent="0" algn="ctr" eaLnBrk="1" hangingPunct="1">
              <a:lnSpc>
                <a:spcPct val="80000"/>
              </a:lnSpc>
              <a:buFont typeface="Arial" charset="0"/>
              <a:buNone/>
              <a:defRPr/>
            </a:pPr>
            <a:endParaRPr lang="lv-LV" sz="2800" dirty="0" smtClean="0">
              <a:latin typeface="Times New Roman" pitchFamily="18" charset="0"/>
              <a:ea typeface="Calibri" pitchFamily="34" charset="0"/>
              <a:cs typeface="Times New Roman" pitchFamily="18" charset="0"/>
            </a:endParaRPr>
          </a:p>
          <a:p>
            <a:pPr marL="0" indent="0" algn="ctr" eaLnBrk="1" hangingPunct="1">
              <a:lnSpc>
                <a:spcPct val="80000"/>
              </a:lnSpc>
              <a:buFont typeface="Arial" charset="0"/>
              <a:buNone/>
              <a:defRPr/>
            </a:pPr>
            <a:r>
              <a:rPr lang="lv-LV" sz="2800" dirty="0" smtClean="0">
                <a:latin typeface="Times New Roman" pitchFamily="18" charset="0"/>
                <a:ea typeface="Calibri" pitchFamily="34" charset="0"/>
                <a:cs typeface="Times New Roman" pitchFamily="18" charset="0"/>
              </a:rPr>
              <a:t> </a:t>
            </a:r>
          </a:p>
          <a:p>
            <a:pPr marL="0" indent="0" eaLnBrk="1" hangingPunct="1">
              <a:lnSpc>
                <a:spcPct val="80000"/>
              </a:lnSpc>
              <a:defRPr/>
            </a:pPr>
            <a:endParaRPr lang="lv-LV" sz="2800" dirty="0" smtClean="0"/>
          </a:p>
        </p:txBody>
      </p:sp>
      <p:sp>
        <p:nvSpPr>
          <p:cNvPr id="2" name="Rectangle 1"/>
          <p:cNvSpPr/>
          <p:nvPr/>
        </p:nvSpPr>
        <p:spPr>
          <a:xfrm>
            <a:off x="969963" y="4508500"/>
            <a:ext cx="7216775" cy="985838"/>
          </a:xfrm>
          <a:prstGeom prst="rect">
            <a:avLst/>
          </a:prstGeom>
          <a:solidFill>
            <a:schemeClr val="tx2">
              <a:lumMod val="40000"/>
              <a:lumOff val="60000"/>
            </a:schemeClr>
          </a:solidFill>
          <a:ln>
            <a:solidFill>
              <a:srgbClr val="00B0F0"/>
            </a:solidFill>
          </a:ln>
        </p:spPr>
        <p:txBody>
          <a:bodyPr wrap="none">
            <a:spAutoFit/>
          </a:bodyPr>
          <a:lstStyle/>
          <a:p>
            <a:pPr algn="ctr">
              <a:lnSpc>
                <a:spcPct val="80000"/>
              </a:lnSpc>
              <a:defRPr/>
            </a:pPr>
            <a:r>
              <a:rPr lang="lv-LV" sz="3600" dirty="0"/>
              <a:t>Romu mediatori ir vienlīdzīgu iespēju </a:t>
            </a:r>
          </a:p>
          <a:p>
            <a:pPr algn="ctr">
              <a:lnSpc>
                <a:spcPct val="80000"/>
              </a:lnSpc>
              <a:defRPr/>
            </a:pPr>
            <a:r>
              <a:rPr lang="lv-LV" sz="3600" dirty="0"/>
              <a:t>eksperti</a:t>
            </a:r>
            <a:endParaRPr lang="lv-LV" sz="3600" dirty="0">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58161958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pPr eaLnBrk="1" hangingPunct="1">
              <a:defRPr/>
            </a:pPr>
            <a:r>
              <a:rPr lang="lv-LV" b="1" dirty="0" smtClean="0">
                <a:solidFill>
                  <a:schemeClr val="tx2">
                    <a:lumMod val="60000"/>
                    <a:lumOff val="40000"/>
                  </a:schemeClr>
                </a:solidFill>
              </a:rPr>
              <a:t>ROMU MEDIATORU UZDEVUMI LATVIJĀ</a:t>
            </a:r>
          </a:p>
        </p:txBody>
      </p:sp>
      <p:sp>
        <p:nvSpPr>
          <p:cNvPr id="3" name="Content Placeholder 2"/>
          <p:cNvSpPr>
            <a:spLocks noGrp="1"/>
          </p:cNvSpPr>
          <p:nvPr>
            <p:ph idx="1"/>
          </p:nvPr>
        </p:nvSpPr>
        <p:spPr/>
        <p:txBody>
          <a:bodyPr rtlCol="0">
            <a:noAutofit/>
          </a:bodyPr>
          <a:lstStyle/>
          <a:p>
            <a:pPr marL="0" indent="0" algn="ctr" eaLnBrk="1" fontAlgn="auto" hangingPunct="1">
              <a:spcBef>
                <a:spcPts val="0"/>
              </a:spcBef>
              <a:spcAft>
                <a:spcPts val="0"/>
              </a:spcAft>
              <a:buFont typeface="Arial" charset="0"/>
              <a:buNone/>
              <a:defRPr/>
            </a:pPr>
            <a:r>
              <a:rPr lang="lv-LV" sz="2000" b="1" dirty="0" smtClean="0">
                <a:solidFill>
                  <a:schemeClr val="accent1"/>
                </a:solidFill>
              </a:rPr>
              <a:t>Veicināt pašvaldību atbalstu </a:t>
            </a:r>
            <a:r>
              <a:rPr lang="lv-LV" sz="2000" dirty="0" smtClean="0"/>
              <a:t>romu tiesību nodrošināšanai</a:t>
            </a:r>
          </a:p>
          <a:p>
            <a:pPr marL="0" indent="0" eaLnBrk="1" fontAlgn="auto" hangingPunct="1">
              <a:spcBef>
                <a:spcPts val="0"/>
              </a:spcBef>
              <a:spcAft>
                <a:spcPts val="0"/>
              </a:spcAft>
              <a:buFont typeface="Arial" charset="0"/>
              <a:buNone/>
              <a:defRPr/>
            </a:pPr>
            <a:r>
              <a:rPr lang="lv-LV" sz="2000" dirty="0" smtClean="0"/>
              <a:t>  </a:t>
            </a:r>
          </a:p>
          <a:p>
            <a:pPr marL="0" indent="0" eaLnBrk="1" fontAlgn="auto" hangingPunct="1">
              <a:spcBef>
                <a:spcPts val="0"/>
              </a:spcBef>
              <a:spcAft>
                <a:spcPts val="0"/>
              </a:spcAft>
              <a:buFont typeface="Arial" charset="0"/>
              <a:buNone/>
              <a:defRPr/>
            </a:pPr>
            <a:r>
              <a:rPr lang="lv-LV" sz="2000" dirty="0" smtClean="0"/>
              <a:t>Veicināt romu kopienas un </a:t>
            </a:r>
          </a:p>
          <a:p>
            <a:pPr marL="0" indent="0" eaLnBrk="1" fontAlgn="auto" hangingPunct="1">
              <a:spcBef>
                <a:spcPts val="0"/>
              </a:spcBef>
              <a:spcAft>
                <a:spcPts val="0"/>
              </a:spcAft>
              <a:buFont typeface="Arial" charset="0"/>
              <a:buNone/>
              <a:defRPr/>
            </a:pPr>
            <a:r>
              <a:rPr lang="lv-LV" sz="2000" dirty="0" smtClean="0"/>
              <a:t>vietējās sabiedrības </a:t>
            </a:r>
            <a:r>
              <a:rPr lang="lv-LV" sz="2000" b="1" dirty="0">
                <a:solidFill>
                  <a:schemeClr val="accent1"/>
                </a:solidFill>
              </a:rPr>
              <a:t>sadarbību un toleranci </a:t>
            </a:r>
            <a:endParaRPr lang="lv-LV" sz="2000" dirty="0" smtClean="0"/>
          </a:p>
          <a:p>
            <a:pPr marL="0" indent="0" algn="r" eaLnBrk="1" fontAlgn="auto" hangingPunct="1">
              <a:spcBef>
                <a:spcPts val="0"/>
              </a:spcBef>
              <a:spcAft>
                <a:spcPts val="0"/>
              </a:spcAft>
              <a:buFont typeface="Arial" charset="0"/>
              <a:buNone/>
              <a:defRPr/>
            </a:pPr>
            <a:r>
              <a:rPr lang="lv-LV" sz="2000" dirty="0" smtClean="0"/>
              <a:t>Popularizēt </a:t>
            </a:r>
            <a:r>
              <a:rPr lang="lv-LV" sz="2000" b="1" dirty="0" smtClean="0">
                <a:solidFill>
                  <a:schemeClr val="accent1"/>
                </a:solidFill>
              </a:rPr>
              <a:t>romu </a:t>
            </a:r>
            <a:r>
              <a:rPr lang="lv-LV" sz="2000" b="1" dirty="0">
                <a:solidFill>
                  <a:schemeClr val="accent1"/>
                </a:solidFill>
              </a:rPr>
              <a:t>kultūras</a:t>
            </a:r>
          </a:p>
          <a:p>
            <a:pPr marL="0" indent="0" algn="r" eaLnBrk="1" fontAlgn="auto" hangingPunct="1">
              <a:spcBef>
                <a:spcPts val="0"/>
              </a:spcBef>
              <a:spcAft>
                <a:spcPts val="0"/>
              </a:spcAft>
              <a:buFont typeface="Arial" charset="0"/>
              <a:buNone/>
              <a:defRPr/>
            </a:pPr>
            <a:r>
              <a:rPr lang="lv-LV" sz="2000" dirty="0"/>
              <a:t>un vēstures lomu </a:t>
            </a:r>
          </a:p>
          <a:p>
            <a:pPr marL="0" indent="0" algn="r" eaLnBrk="1" fontAlgn="auto" hangingPunct="1">
              <a:spcBef>
                <a:spcPts val="0"/>
              </a:spcBef>
              <a:spcAft>
                <a:spcPts val="0"/>
              </a:spcAft>
              <a:buFont typeface="Arial" charset="0"/>
              <a:buNone/>
              <a:defRPr/>
            </a:pPr>
            <a:r>
              <a:rPr lang="lv-LV" sz="2000" dirty="0"/>
              <a:t>Latvijas vēsturiskajā kontekstā</a:t>
            </a:r>
          </a:p>
          <a:p>
            <a:pPr marL="0" indent="0" eaLnBrk="1" fontAlgn="auto" hangingPunct="1">
              <a:spcBef>
                <a:spcPts val="0"/>
              </a:spcBef>
              <a:spcAft>
                <a:spcPts val="0"/>
              </a:spcAft>
              <a:buFont typeface="Arial" charset="0"/>
              <a:buNone/>
              <a:defRPr/>
            </a:pPr>
            <a:r>
              <a:rPr lang="lv-LV" sz="2000" dirty="0" smtClean="0"/>
              <a:t>Nodrošināt darbību  </a:t>
            </a:r>
          </a:p>
          <a:p>
            <a:pPr marL="0" indent="0" eaLnBrk="1" fontAlgn="auto" hangingPunct="1">
              <a:spcBef>
                <a:spcPts val="0"/>
              </a:spcBef>
              <a:spcAft>
                <a:spcPts val="0"/>
              </a:spcAft>
              <a:buFont typeface="Arial" charset="0"/>
              <a:buNone/>
              <a:defRPr/>
            </a:pPr>
            <a:r>
              <a:rPr lang="lv-LV" sz="2000" b="1" dirty="0" smtClean="0">
                <a:solidFill>
                  <a:schemeClr val="accent1"/>
                </a:solidFill>
              </a:rPr>
              <a:t>Resursu centros </a:t>
            </a:r>
            <a:r>
              <a:rPr lang="lv-LV" sz="2000" dirty="0" smtClean="0"/>
              <a:t>romu </a:t>
            </a:r>
            <a:endParaRPr lang="lv-LV" sz="2000" dirty="0"/>
          </a:p>
          <a:p>
            <a:pPr marL="0" indent="0" eaLnBrk="1" fontAlgn="auto" hangingPunct="1">
              <a:spcBef>
                <a:spcPts val="0"/>
              </a:spcBef>
              <a:spcAft>
                <a:spcPts val="0"/>
              </a:spcAft>
              <a:buFont typeface="Arial" charset="0"/>
              <a:buNone/>
              <a:defRPr/>
            </a:pPr>
            <a:r>
              <a:rPr lang="lv-LV" sz="2000" dirty="0" smtClean="0"/>
              <a:t>bērniem un jauniešiem                                                  </a:t>
            </a:r>
            <a:r>
              <a:rPr lang="lv-LV" sz="2000" dirty="0"/>
              <a:t>Sadarboties ar </a:t>
            </a:r>
            <a:r>
              <a:rPr lang="lv-LV" sz="2000" dirty="0" smtClean="0"/>
              <a:t>citiem </a:t>
            </a:r>
            <a:r>
              <a:rPr lang="lv-LV" sz="2000" dirty="0"/>
              <a:t>romu </a:t>
            </a:r>
            <a:r>
              <a:rPr lang="lv-LV" sz="2000" dirty="0" smtClean="0"/>
              <a:t>				     mediatoriem </a:t>
            </a:r>
            <a:r>
              <a:rPr lang="lv-LV" sz="2000" b="1" dirty="0" smtClean="0">
                <a:solidFill>
                  <a:schemeClr val="accent1"/>
                </a:solidFill>
              </a:rPr>
              <a:t>labās </a:t>
            </a:r>
            <a:r>
              <a:rPr lang="lv-LV" sz="2000" b="1" dirty="0">
                <a:solidFill>
                  <a:schemeClr val="accent1"/>
                </a:solidFill>
              </a:rPr>
              <a:t>prakses apzināšanai</a:t>
            </a:r>
          </a:p>
          <a:p>
            <a:pPr marL="0" indent="0" algn="ctr" eaLnBrk="1" fontAlgn="auto" hangingPunct="1">
              <a:spcBef>
                <a:spcPts val="0"/>
              </a:spcBef>
              <a:spcAft>
                <a:spcPts val="0"/>
              </a:spcAft>
              <a:buFont typeface="Arial" charset="0"/>
              <a:buNone/>
              <a:defRPr/>
            </a:pPr>
            <a:endParaRPr lang="lv-LV" sz="2000" dirty="0" smtClean="0"/>
          </a:p>
          <a:p>
            <a:pPr marL="0" indent="0" algn="ctr" eaLnBrk="1" fontAlgn="auto" hangingPunct="1">
              <a:spcBef>
                <a:spcPts val="0"/>
              </a:spcBef>
              <a:spcAft>
                <a:spcPts val="0"/>
              </a:spcAft>
              <a:buFont typeface="Arial" charset="0"/>
              <a:buNone/>
              <a:defRPr/>
            </a:pPr>
            <a:r>
              <a:rPr lang="lv-LV" sz="2000" dirty="0" smtClean="0"/>
              <a:t>Veikt savas darbības </a:t>
            </a:r>
            <a:r>
              <a:rPr lang="lv-LV" sz="2000" b="1" dirty="0" smtClean="0">
                <a:solidFill>
                  <a:schemeClr val="accent1"/>
                </a:solidFill>
              </a:rPr>
              <a:t>rezultātu apkopošanu un novērtēšanu</a:t>
            </a:r>
          </a:p>
          <a:p>
            <a:pPr eaLnBrk="1" fontAlgn="auto" hangingPunct="1">
              <a:spcAft>
                <a:spcPts val="0"/>
              </a:spcAft>
              <a:buFont typeface="Wingdings" pitchFamily="2" charset="2"/>
              <a:buChar char="Ø"/>
              <a:defRPr/>
            </a:pPr>
            <a:endParaRPr lang="lv-LV" dirty="0" smtClean="0"/>
          </a:p>
        </p:txBody>
      </p:sp>
      <p:sp>
        <p:nvSpPr>
          <p:cNvPr id="2" name="Quad Arrow Callout 1"/>
          <p:cNvSpPr/>
          <p:nvPr/>
        </p:nvSpPr>
        <p:spPr>
          <a:xfrm>
            <a:off x="3816350" y="3141663"/>
            <a:ext cx="1216025" cy="1216025"/>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Tree>
    <p:extLst>
      <p:ext uri="{BB962C8B-B14F-4D97-AF65-F5344CB8AC3E}">
        <p14:creationId xmlns:p14="http://schemas.microsoft.com/office/powerpoint/2010/main" val="242163180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4698</TotalTime>
  <Words>939</Words>
  <Application>Microsoft Office PowerPoint</Application>
  <PresentationFormat>On-screen Show (4:3)</PresentationFormat>
  <Paragraphs>168</Paragraphs>
  <Slides>23</Slides>
  <Notes>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  </vt:lpstr>
      <vt:lpstr>Atskats uz iepriekšējo dienu</vt:lpstr>
      <vt:lpstr>PowerPoint Presentation</vt:lpstr>
      <vt:lpstr>PowerPoint Presentation</vt:lpstr>
      <vt:lpstr>ROMU MEDIATORU  DARBĪBAS NOZĪMĪGUMS </vt:lpstr>
      <vt:lpstr>PowerPoint Presentation</vt:lpstr>
      <vt:lpstr>STARPKULTŪRU MEDIATORU FUNKCIJAS</vt:lpstr>
      <vt:lpstr>ROMU MEDIATORU MISIJA</vt:lpstr>
      <vt:lpstr>ROMU MEDIATORU UZDEVUMI LATVIJĀ</vt:lpstr>
      <vt:lpstr>ROMU MEDIATORU  DARBĪBAS BŪTĪBA</vt:lpstr>
      <vt:lpstr>MEDIATORU ĒTIKAS KODEKSS</vt:lpstr>
      <vt:lpstr>PowerPoint Presentation</vt:lpstr>
      <vt:lpstr>ROMU INTEGRĀCIJAS POLITIKA LATVIJĀ</vt:lpstr>
      <vt:lpstr>Nacionālās identitātes, pilsoniskās sabiedrības un integrācijas politikas pamatnostādņu (2012.-2018.) īstenošanas plāns  2017. - 2018.gadam</vt:lpstr>
      <vt:lpstr>EIROPAS SAVIENĪBAS ROMU INTEGRĀCIJAS MĒRĶI </vt:lpstr>
      <vt:lpstr>PowerPoint Presentation</vt:lpstr>
      <vt:lpstr>ATBILDĪGĀS VALSTS INSTITŪCIJAS </vt:lpstr>
      <vt:lpstr>PowerPoint Presentation</vt:lpstr>
      <vt:lpstr>PowerPoint Presentation</vt:lpstr>
      <vt:lpstr>PowerPoint Presentation</vt:lpstr>
      <vt:lpstr>PowerPoint Presentation</vt:lpstr>
      <vt:lpstr>Darbs grupās</vt:lpstr>
      <vt:lpstr>Uz tikšanos Jelgavā!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Reģionālo ekspertu sanāksme</dc:title>
  <dc:creator>K.L.</dc:creator>
  <cp:lastModifiedBy>K.L.</cp:lastModifiedBy>
  <cp:revision>75</cp:revision>
  <dcterms:created xsi:type="dcterms:W3CDTF">2016-11-21T12:25:48Z</dcterms:created>
  <dcterms:modified xsi:type="dcterms:W3CDTF">2017-04-11T11:09:19Z</dcterms:modified>
</cp:coreProperties>
</file>