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notesSlides/notesSlide9.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drawings/drawing3.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3"/>
  </p:notesMasterIdLst>
  <p:handoutMasterIdLst>
    <p:handoutMasterId r:id="rId14"/>
  </p:handoutMasterIdLst>
  <p:sldIdLst>
    <p:sldId id="371" r:id="rId2"/>
    <p:sldId id="1077" r:id="rId3"/>
    <p:sldId id="260" r:id="rId4"/>
    <p:sldId id="257" r:id="rId5"/>
    <p:sldId id="740" r:id="rId6"/>
    <p:sldId id="1073" r:id="rId7"/>
    <p:sldId id="1076" r:id="rId8"/>
    <p:sldId id="1080" r:id="rId9"/>
    <p:sldId id="746" r:id="rId10"/>
    <p:sldId id="266" r:id="rId11"/>
    <p:sldId id="402" r:id="rId12"/>
  </p:sldIdLst>
  <p:sldSz cx="12192000" cy="6858000"/>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a A" initials="MA" lastIdx="1" clrIdx="0">
    <p:extLst>
      <p:ext uri="{19B8F6BF-5375-455C-9EA6-DF929625EA0E}">
        <p15:presenceInfo xmlns:p15="http://schemas.microsoft.com/office/powerpoint/2012/main" userId="Mara 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1212"/>
    <a:srgbClr val="386C57"/>
    <a:srgbClr val="227B8B"/>
    <a:srgbClr val="8D1515"/>
    <a:srgbClr val="2A7A6D"/>
    <a:srgbClr val="FF9933"/>
    <a:srgbClr val="DE6F00"/>
    <a:srgbClr val="76ABDC"/>
    <a:srgbClr val="24563E"/>
    <a:srgbClr val="28848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98" autoAdjust="0"/>
    <p:restoredTop sz="96366" autoAdjust="0"/>
  </p:normalViewPr>
  <p:slideViewPr>
    <p:cSldViewPr snapToGrid="0">
      <p:cViewPr varScale="1">
        <p:scale>
          <a:sx n="62" d="100"/>
          <a:sy n="62" d="100"/>
        </p:scale>
        <p:origin x="1044" y="52"/>
      </p:cViewPr>
      <p:guideLst>
        <p:guide orient="horz" pos="2160"/>
        <p:guide pos="3840"/>
      </p:guideLst>
    </p:cSldViewPr>
  </p:slideViewPr>
  <p:notesTextViewPr>
    <p:cViewPr>
      <p:scale>
        <a:sx n="1" d="1"/>
        <a:sy n="1" d="1"/>
      </p:scale>
      <p:origin x="0" y="0"/>
    </p:cViewPr>
  </p:notesTextViewPr>
  <p:notesViewPr>
    <p:cSldViewPr snapToGrid="0">
      <p:cViewPr varScale="1">
        <p:scale>
          <a:sx n="78" d="100"/>
          <a:sy n="78" d="100"/>
        </p:scale>
        <p:origin x="397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server-1\SKDS\Mara%20Alksne\2024%20darbi\Kult&#363;ras%20ministrija%2001\KM.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server-1\SKDS\Mara%20Alksne\2024%20darbi\Kult&#363;ras%20ministrija%2001\KM.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server-1\SKDS\Mara%20Alksne\2024%20darbi\Kult&#363;ras%20ministrija%2001\KM.xlsx"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7958070803207453"/>
          <c:y val="1.6375554580650938E-2"/>
          <c:w val="0.50072321882321613"/>
          <c:h val="0.9524870949800277"/>
        </c:manualLayout>
      </c:layout>
      <c:barChart>
        <c:barDir val="bar"/>
        <c:grouping val="clustered"/>
        <c:varyColors val="0"/>
        <c:ser>
          <c:idx val="0"/>
          <c:order val="0"/>
          <c:spPr>
            <a:solidFill>
              <a:srgbClr val="386C57"/>
            </a:solidFill>
            <a:ln>
              <a:noFill/>
            </a:ln>
          </c:spPr>
          <c:invertIfNegative val="0"/>
          <c:dPt>
            <c:idx val="12"/>
            <c:invertIfNegative val="0"/>
            <c:bubble3D val="0"/>
            <c:extLst>
              <c:ext xmlns:c16="http://schemas.microsoft.com/office/drawing/2014/chart" uri="{C3380CC4-5D6E-409C-BE32-E72D297353CC}">
                <c16:uniqueId val="{00000000-AE1A-48ED-89F6-5AD2F539D476}"/>
              </c:ext>
            </c:extLst>
          </c:dPt>
          <c:dPt>
            <c:idx val="25"/>
            <c:invertIfNegative val="0"/>
            <c:bubble3D val="0"/>
            <c:extLst>
              <c:ext xmlns:c16="http://schemas.microsoft.com/office/drawing/2014/chart" uri="{C3380CC4-5D6E-409C-BE32-E72D297353CC}">
                <c16:uniqueId val="{00000001-AE1A-48ED-89F6-5AD2F539D476}"/>
              </c:ext>
            </c:extLst>
          </c:dPt>
          <c:dPt>
            <c:idx val="26"/>
            <c:invertIfNegative val="0"/>
            <c:bubble3D val="0"/>
            <c:extLst>
              <c:ext xmlns:c16="http://schemas.microsoft.com/office/drawing/2014/chart" uri="{C3380CC4-5D6E-409C-BE32-E72D297353CC}">
                <c16:uniqueId val="{00000002-AE1A-48ED-89F6-5AD2F539D476}"/>
              </c:ext>
            </c:extLst>
          </c:dPt>
          <c:dPt>
            <c:idx val="27"/>
            <c:invertIfNegative val="0"/>
            <c:bubble3D val="0"/>
            <c:spPr>
              <a:pattFill prst="dkDnDiag">
                <a:fgClr>
                  <a:srgbClr val="386C57"/>
                </a:fgClr>
                <a:bgClr>
                  <a:sysClr val="window" lastClr="FFFFFF"/>
                </a:bgClr>
              </a:pattFill>
              <a:ln>
                <a:solidFill>
                  <a:srgbClr val="70AD47">
                    <a:lumMod val="50000"/>
                  </a:srgbClr>
                </a:solidFill>
              </a:ln>
            </c:spPr>
            <c:extLst>
              <c:ext xmlns:c16="http://schemas.microsoft.com/office/drawing/2014/chart" uri="{C3380CC4-5D6E-409C-BE32-E72D297353CC}">
                <c16:uniqueId val="{00000004-AE1A-48ED-89F6-5AD2F539D476}"/>
              </c:ext>
            </c:extLst>
          </c:dPt>
          <c:dPt>
            <c:idx val="28"/>
            <c:invertIfNegative val="0"/>
            <c:bubble3D val="0"/>
            <c:spPr>
              <a:pattFill prst="dkUpDiag">
                <a:fgClr>
                  <a:srgbClr val="386C57"/>
                </a:fgClr>
                <a:bgClr>
                  <a:sysClr val="window" lastClr="FFFFFF"/>
                </a:bgClr>
              </a:pattFill>
              <a:ln>
                <a:solidFill>
                  <a:srgbClr val="386C57"/>
                </a:solidFill>
              </a:ln>
            </c:spPr>
            <c:extLst>
              <c:ext xmlns:c16="http://schemas.microsoft.com/office/drawing/2014/chart" uri="{C3380CC4-5D6E-409C-BE32-E72D297353CC}">
                <c16:uniqueId val="{00000006-AE1A-48ED-89F6-5AD2F539D476}"/>
              </c:ext>
            </c:extLst>
          </c:dPt>
          <c:dPt>
            <c:idx val="31"/>
            <c:invertIfNegative val="0"/>
            <c:bubble3D val="0"/>
            <c:extLst>
              <c:ext xmlns:c16="http://schemas.microsoft.com/office/drawing/2014/chart" uri="{C3380CC4-5D6E-409C-BE32-E72D297353CC}">
                <c16:uniqueId val="{00000007-AE1A-48ED-89F6-5AD2F539D476}"/>
              </c:ext>
            </c:extLst>
          </c:dPt>
          <c:dPt>
            <c:idx val="36"/>
            <c:invertIfNegative val="0"/>
            <c:bubble3D val="0"/>
            <c:extLst>
              <c:ext xmlns:c16="http://schemas.microsoft.com/office/drawing/2014/chart" uri="{C3380CC4-5D6E-409C-BE32-E72D297353CC}">
                <c16:uniqueId val="{00000008-AE1A-48ED-89F6-5AD2F539D476}"/>
              </c:ext>
            </c:extLst>
          </c:dPt>
          <c:dPt>
            <c:idx val="37"/>
            <c:invertIfNegative val="0"/>
            <c:bubble3D val="0"/>
            <c:extLst>
              <c:ext xmlns:c16="http://schemas.microsoft.com/office/drawing/2014/chart" uri="{C3380CC4-5D6E-409C-BE32-E72D297353CC}">
                <c16:uniqueId val="{00000009-AE1A-48ED-89F6-5AD2F539D476}"/>
              </c:ext>
            </c:extLst>
          </c:dPt>
          <c:dLbls>
            <c:numFmt formatCode="#,##0.0" sourceLinked="0"/>
            <c:spPr>
              <a:noFill/>
              <a:ln>
                <a:noFill/>
              </a:ln>
              <a:effectLst/>
            </c:spPr>
            <c:txPr>
              <a:bodyPr wrap="square" lIns="38100" tIns="19050" rIns="38100" bIns="19050" anchor="ctr">
                <a:spAutoFit/>
              </a:bodyPr>
              <a:lstStyle/>
              <a:p>
                <a:pPr>
                  <a:defRPr sz="900" b="1"/>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'Respondentu profils'!$B$32:$B$69</c:f>
              <c:strCache>
                <c:ptCount val="38"/>
                <c:pt idx="0">
                  <c:v>Vīrietis (n=477)</c:v>
                </c:pt>
                <c:pt idx="1">
                  <c:v>Sieviete (n=528)</c:v>
                </c:pt>
                <c:pt idx="3">
                  <c:v>18 - 24 g.v. (n=108)</c:v>
                </c:pt>
                <c:pt idx="4">
                  <c:v>25 - 34 g.v. (n=148)</c:v>
                </c:pt>
                <c:pt idx="5">
                  <c:v>35 - 44 g.v. (n=183)</c:v>
                </c:pt>
                <c:pt idx="6">
                  <c:v>45 - 54 g.v. (n=179)</c:v>
                </c:pt>
                <c:pt idx="7">
                  <c:v>55 - 63 g.v. (n=180)</c:v>
                </c:pt>
                <c:pt idx="8">
                  <c:v>64 - 75 g.v. (n=207)</c:v>
                </c:pt>
                <c:pt idx="10">
                  <c:v>Latviešu (n=615)</c:v>
                </c:pt>
                <c:pt idx="11">
                  <c:v>Krievu (n=375)</c:v>
                </c:pt>
                <c:pt idx="12">
                  <c:v>Cita (n=15)</c:v>
                </c:pt>
                <c:pt idx="14">
                  <c:v>Pamatizglītība (n=85)</c:v>
                </c:pt>
                <c:pt idx="15">
                  <c:v>Vidējā, profesionālā vidējā (n=661)</c:v>
                </c:pt>
                <c:pt idx="16">
                  <c:v>Augstākā (n=259)</c:v>
                </c:pt>
                <c:pt idx="18">
                  <c:v>Publiskais sektors (n=147)</c:v>
                </c:pt>
                <c:pt idx="19">
                  <c:v>Privātais sektors (n=503)</c:v>
                </c:pt>
                <c:pt idx="20">
                  <c:v>Nestrādā (n=355)</c:v>
                </c:pt>
                <c:pt idx="22">
                  <c:v>Zemi (Eur 0 - Eur 350) (n=181)</c:v>
                </c:pt>
                <c:pt idx="23">
                  <c:v>Vidēji zemi (351 Eur - 499 Eur) (n=179)</c:v>
                </c:pt>
                <c:pt idx="24">
                  <c:v>Vidēji (500 Eur - 649 Eur) (n=166)</c:v>
                </c:pt>
                <c:pt idx="25">
                  <c:v>Vidēji augsti (650 Eur - 800 Eur) (n=193)</c:v>
                </c:pt>
                <c:pt idx="26">
                  <c:v>Augsti (801 Eur un vairāk) (n=173)</c:v>
                </c:pt>
                <c:pt idx="27">
                  <c:v>Grūti pateikt/ nevēlas atbildēt (n=113)</c:v>
                </c:pt>
                <c:pt idx="29">
                  <c:v> Rīga (n=334)</c:v>
                </c:pt>
                <c:pt idx="30">
                  <c:v> Vidzeme (n=267)</c:v>
                </c:pt>
                <c:pt idx="31">
                  <c:v> Kurzeme (n=124)</c:v>
                </c:pt>
                <c:pt idx="32">
                  <c:v> Zemgale (n=145)</c:v>
                </c:pt>
                <c:pt idx="33">
                  <c:v> Latgale (n=135)</c:v>
                </c:pt>
                <c:pt idx="35">
                  <c:v> Rīga (n=334)</c:v>
                </c:pt>
                <c:pt idx="36">
                  <c:v> Cita pilsēta (n=376)</c:v>
                </c:pt>
                <c:pt idx="37">
                  <c:v> Lauki (n=295)</c:v>
                </c:pt>
              </c:strCache>
            </c:strRef>
          </c:cat>
          <c:val>
            <c:numRef>
              <c:f>'Respondentu profils'!$C$32:$C$69</c:f>
              <c:numCache>
                <c:formatCode>General</c:formatCode>
                <c:ptCount val="38"/>
                <c:pt idx="0">
                  <c:v>48.3</c:v>
                </c:pt>
                <c:pt idx="1">
                  <c:v>51.7</c:v>
                </c:pt>
                <c:pt idx="3">
                  <c:v>8.6999999999999993</c:v>
                </c:pt>
                <c:pt idx="4">
                  <c:v>16.8</c:v>
                </c:pt>
                <c:pt idx="5">
                  <c:v>20.5</c:v>
                </c:pt>
                <c:pt idx="6">
                  <c:v>19.100000000000001</c:v>
                </c:pt>
                <c:pt idx="7">
                  <c:v>18.899999999999999</c:v>
                </c:pt>
                <c:pt idx="8">
                  <c:v>16</c:v>
                </c:pt>
                <c:pt idx="10">
                  <c:v>60.9</c:v>
                </c:pt>
                <c:pt idx="11">
                  <c:v>37.5</c:v>
                </c:pt>
                <c:pt idx="12">
                  <c:v>1.6</c:v>
                </c:pt>
                <c:pt idx="14">
                  <c:v>8.1</c:v>
                </c:pt>
                <c:pt idx="15">
                  <c:v>65.5</c:v>
                </c:pt>
                <c:pt idx="16">
                  <c:v>26.4</c:v>
                </c:pt>
                <c:pt idx="18">
                  <c:v>15.4</c:v>
                </c:pt>
                <c:pt idx="19">
                  <c:v>53.5</c:v>
                </c:pt>
                <c:pt idx="20">
                  <c:v>31.1</c:v>
                </c:pt>
                <c:pt idx="22">
                  <c:v>17.8</c:v>
                </c:pt>
                <c:pt idx="23">
                  <c:v>17.3</c:v>
                </c:pt>
                <c:pt idx="24">
                  <c:v>16.3</c:v>
                </c:pt>
                <c:pt idx="25">
                  <c:v>19.7</c:v>
                </c:pt>
                <c:pt idx="26">
                  <c:v>17.8</c:v>
                </c:pt>
                <c:pt idx="27">
                  <c:v>11.1</c:v>
                </c:pt>
                <c:pt idx="29">
                  <c:v>33.200000000000003</c:v>
                </c:pt>
                <c:pt idx="30">
                  <c:v>26.5</c:v>
                </c:pt>
                <c:pt idx="31">
                  <c:v>12.3</c:v>
                </c:pt>
                <c:pt idx="32">
                  <c:v>14.6</c:v>
                </c:pt>
                <c:pt idx="33">
                  <c:v>13.4</c:v>
                </c:pt>
                <c:pt idx="35">
                  <c:v>33.200000000000003</c:v>
                </c:pt>
                <c:pt idx="36">
                  <c:v>37.700000000000003</c:v>
                </c:pt>
                <c:pt idx="37">
                  <c:v>29.1</c:v>
                </c:pt>
              </c:numCache>
            </c:numRef>
          </c:val>
          <c:extLst>
            <c:ext xmlns:c16="http://schemas.microsoft.com/office/drawing/2014/chart" uri="{C3380CC4-5D6E-409C-BE32-E72D297353CC}">
              <c16:uniqueId val="{0000000A-AE1A-48ED-89F6-5AD2F539D476}"/>
            </c:ext>
          </c:extLst>
        </c:ser>
        <c:dLbls>
          <c:showLegendKey val="0"/>
          <c:showVal val="0"/>
          <c:showCatName val="0"/>
          <c:showSerName val="0"/>
          <c:showPercent val="0"/>
          <c:showBubbleSize val="0"/>
        </c:dLbls>
        <c:gapWidth val="40"/>
        <c:axId val="41018880"/>
        <c:axId val="41020416"/>
      </c:barChart>
      <c:catAx>
        <c:axId val="41018880"/>
        <c:scaling>
          <c:orientation val="maxMin"/>
        </c:scaling>
        <c:delete val="0"/>
        <c:axPos val="l"/>
        <c:numFmt formatCode="General" sourceLinked="1"/>
        <c:majorTickMark val="none"/>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41020416"/>
        <c:crosses val="autoZero"/>
        <c:auto val="1"/>
        <c:lblAlgn val="ctr"/>
        <c:lblOffset val="100"/>
        <c:tickLblSkip val="1"/>
        <c:tickMarkSkip val="1"/>
        <c:noMultiLvlLbl val="0"/>
      </c:catAx>
      <c:valAx>
        <c:axId val="41020416"/>
        <c:scaling>
          <c:orientation val="minMax"/>
          <c:max val="80"/>
          <c:min val="0"/>
        </c:scaling>
        <c:delete val="1"/>
        <c:axPos val="b"/>
        <c:title>
          <c:tx>
            <c:rich>
              <a:bodyPr/>
              <a:lstStyle/>
              <a:p>
                <a:pPr>
                  <a:defRPr sz="1000" b="0" i="0" u="none" strike="noStrike" baseline="0">
                    <a:solidFill>
                      <a:srgbClr val="000000"/>
                    </a:solidFill>
                    <a:latin typeface="Arial"/>
                    <a:ea typeface="Arial"/>
                    <a:cs typeface="Arial"/>
                  </a:defRPr>
                </a:pPr>
                <a:r>
                  <a:rPr lang="lv-LV"/>
                  <a:t>%</a:t>
                </a:r>
              </a:p>
            </c:rich>
          </c:tx>
          <c:layout>
            <c:manualLayout>
              <c:xMode val="edge"/>
              <c:yMode val="edge"/>
              <c:x val="0.92882108486439197"/>
              <c:y val="1.5283842794759825E-2"/>
            </c:manualLayout>
          </c:layout>
          <c:overlay val="0"/>
          <c:spPr>
            <a:solidFill>
              <a:srgbClr val="FFFFFF"/>
            </a:solidFill>
            <a:ln w="3175">
              <a:solidFill>
                <a:schemeClr val="accent3">
                  <a:lumMod val="75000"/>
                </a:schemeClr>
              </a:solidFill>
              <a:prstDash val="solid"/>
            </a:ln>
            <a:effectLst>
              <a:outerShdw dist="35921" dir="2700000" algn="br">
                <a:schemeClr val="accent3">
                  <a:lumMod val="75000"/>
                </a:schemeClr>
              </a:outerShdw>
            </a:effectLst>
          </c:spPr>
        </c:title>
        <c:numFmt formatCode="General" sourceLinked="1"/>
        <c:majorTickMark val="out"/>
        <c:minorTickMark val="none"/>
        <c:tickLblPos val="nextTo"/>
        <c:crossAx val="41018880"/>
        <c:crosses val="max"/>
        <c:crossBetween val="between"/>
      </c:valAx>
      <c:spPr>
        <a:noFill/>
        <a:ln>
          <a:noFill/>
        </a:ln>
        <a:effectLst/>
      </c:spPr>
    </c:plotArea>
    <c:plotVisOnly val="1"/>
    <c:dispBlanksAs val="gap"/>
    <c:showDLblsOverMax val="0"/>
  </c:chart>
  <c:spPr>
    <a:solidFill>
      <a:srgbClr val="FFFFFF"/>
    </a:solidFill>
    <a:ln w="9525">
      <a:noFill/>
    </a:ln>
  </c:spPr>
  <c:txPr>
    <a:bodyPr/>
    <a:lstStyle/>
    <a:p>
      <a:pPr>
        <a:defRPr sz="925"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5040334755291624"/>
          <c:y val="0.24470548677733009"/>
          <c:w val="0.29869944061288284"/>
          <c:h val="0.61920417947835826"/>
        </c:manualLayout>
      </c:layout>
      <c:pieChart>
        <c:varyColors val="1"/>
        <c:ser>
          <c:idx val="1"/>
          <c:order val="0"/>
          <c:dPt>
            <c:idx val="0"/>
            <c:bubble3D val="0"/>
            <c:spPr>
              <a:solidFill>
                <a:srgbClr val="2E4260"/>
              </a:solidFill>
            </c:spPr>
            <c:extLst>
              <c:ext xmlns:c16="http://schemas.microsoft.com/office/drawing/2014/chart" uri="{C3380CC4-5D6E-409C-BE32-E72D297353CC}">
                <c16:uniqueId val="{00000001-63F5-4B6D-BDF4-459400394FA6}"/>
              </c:ext>
            </c:extLst>
          </c:dPt>
          <c:dPt>
            <c:idx val="1"/>
            <c:bubble3D val="0"/>
            <c:spPr>
              <a:solidFill>
                <a:srgbClr val="BDD7EE"/>
              </a:solidFill>
            </c:spPr>
            <c:extLst>
              <c:ext xmlns:c16="http://schemas.microsoft.com/office/drawing/2014/chart" uri="{C3380CC4-5D6E-409C-BE32-E72D297353CC}">
                <c16:uniqueId val="{00000003-63F5-4B6D-BDF4-459400394FA6}"/>
              </c:ext>
            </c:extLst>
          </c:dPt>
          <c:dPt>
            <c:idx val="2"/>
            <c:bubble3D val="0"/>
            <c:spPr>
              <a:solidFill>
                <a:srgbClr val="F29C9C"/>
              </a:solidFill>
            </c:spPr>
            <c:extLst>
              <c:ext xmlns:c16="http://schemas.microsoft.com/office/drawing/2014/chart" uri="{C3380CC4-5D6E-409C-BE32-E72D297353CC}">
                <c16:uniqueId val="{00000005-63F5-4B6D-BDF4-459400394FA6}"/>
              </c:ext>
            </c:extLst>
          </c:dPt>
          <c:dPt>
            <c:idx val="3"/>
            <c:bubble3D val="0"/>
            <c:spPr>
              <a:solidFill>
                <a:srgbClr val="B61212"/>
              </a:solidFill>
              <a:ln>
                <a:noFill/>
              </a:ln>
            </c:spPr>
            <c:extLst>
              <c:ext xmlns:c16="http://schemas.microsoft.com/office/drawing/2014/chart" uri="{C3380CC4-5D6E-409C-BE32-E72D297353CC}">
                <c16:uniqueId val="{00000007-63F5-4B6D-BDF4-459400394FA6}"/>
              </c:ext>
            </c:extLst>
          </c:dPt>
          <c:dPt>
            <c:idx val="4"/>
            <c:bubble3D val="0"/>
            <c:spPr>
              <a:solidFill>
                <a:sysClr val="window" lastClr="FFFFFF">
                  <a:lumMod val="75000"/>
                </a:sysClr>
              </a:solidFill>
            </c:spPr>
            <c:extLst>
              <c:ext xmlns:c16="http://schemas.microsoft.com/office/drawing/2014/chart" uri="{C3380CC4-5D6E-409C-BE32-E72D297353CC}">
                <c16:uniqueId val="{00000009-63F5-4B6D-BDF4-459400394FA6}"/>
              </c:ext>
            </c:extLst>
          </c:dPt>
          <c:dPt>
            <c:idx val="5"/>
            <c:bubble3D val="0"/>
            <c:spPr>
              <a:solidFill>
                <a:sysClr val="window" lastClr="FFFFFF">
                  <a:lumMod val="75000"/>
                </a:sysClr>
              </a:solidFill>
            </c:spPr>
            <c:extLst>
              <c:ext xmlns:c16="http://schemas.microsoft.com/office/drawing/2014/chart" uri="{C3380CC4-5D6E-409C-BE32-E72D297353CC}">
                <c16:uniqueId val="{0000000B-63F5-4B6D-BDF4-459400394FA6}"/>
              </c:ext>
            </c:extLst>
          </c:dPt>
          <c:dLbls>
            <c:dLbl>
              <c:idx val="0"/>
              <c:layout>
                <c:manualLayout>
                  <c:x val="-1.968741974079016E-2"/>
                  <c:y val="1.9435045308327718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63F5-4B6D-BDF4-459400394FA6}"/>
                </c:ext>
              </c:extLst>
            </c:dLbl>
            <c:dLbl>
              <c:idx val="1"/>
              <c:layout>
                <c:manualLayout>
                  <c:x val="1.9689340741715085E-2"/>
                  <c:y val="-3.6965542746797968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63F5-4B6D-BDF4-459400394FA6}"/>
                </c:ext>
              </c:extLst>
            </c:dLbl>
            <c:dLbl>
              <c:idx val="2"/>
              <c:layout>
                <c:manualLayout>
                  <c:x val="1.0045414967520429E-2"/>
                  <c:y val="-2.1285226993537951E-2"/>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9.4902122914826581E-2"/>
                      <c:h val="0.13473117912809451"/>
                    </c:manualLayout>
                  </c15:layout>
                </c:ext>
                <c:ext xmlns:c16="http://schemas.microsoft.com/office/drawing/2014/chart" uri="{C3380CC4-5D6E-409C-BE32-E72D297353CC}">
                  <c16:uniqueId val="{00000005-63F5-4B6D-BDF4-459400394FA6}"/>
                </c:ext>
              </c:extLst>
            </c:dLbl>
            <c:dLbl>
              <c:idx val="3"/>
              <c:layout>
                <c:manualLayout>
                  <c:x val="2.7460708222927983E-3"/>
                  <c:y val="3.6774222256234751E-2"/>
                </c:manualLayout>
              </c:layout>
              <c:numFmt formatCode="0.0%" sourceLinked="0"/>
              <c:spPr>
                <a:noFill/>
                <a:ln w="6350">
                  <a:noFill/>
                </a:ln>
                <a:effectLst/>
              </c:spPr>
              <c:txPr>
                <a:bodyPr wrap="square" lIns="38100" tIns="19050" rIns="38100" bIns="19050" anchor="ctr">
                  <a:noAutofit/>
                </a:bodyPr>
                <a:lstStyle/>
                <a:p>
                  <a:pPr>
                    <a:defRPr sz="1200"/>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manualLayout>
                      <c:w val="8.1825034400532848E-2"/>
                      <c:h val="0.13832956261711887"/>
                    </c:manualLayout>
                  </c15:layout>
                </c:ext>
                <c:ext xmlns:c16="http://schemas.microsoft.com/office/drawing/2014/chart" uri="{C3380CC4-5D6E-409C-BE32-E72D297353CC}">
                  <c16:uniqueId val="{00000007-63F5-4B6D-BDF4-459400394FA6}"/>
                </c:ext>
              </c:extLst>
            </c:dLbl>
            <c:dLbl>
              <c:idx val="4"/>
              <c:layout>
                <c:manualLayout>
                  <c:x val="1.175209900671724E-2"/>
                  <c:y val="2.0378142785338928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63F5-4B6D-BDF4-459400394FA6}"/>
                </c:ext>
              </c:extLst>
            </c:dLbl>
            <c:dLbl>
              <c:idx val="5"/>
              <c:layout>
                <c:manualLayout>
                  <c:x val="-5.7902147706397032E-2"/>
                  <c:y val="7.8431372549019607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63F5-4B6D-BDF4-459400394FA6}"/>
                </c:ext>
              </c:extLst>
            </c:dLbl>
            <c:numFmt formatCode="0.0%" sourceLinked="0"/>
            <c:spPr>
              <a:noFill/>
              <a:ln w="6350">
                <a:noFill/>
              </a:ln>
              <a:effectLst/>
            </c:spPr>
            <c:txPr>
              <a:bodyPr wrap="square" lIns="38100" tIns="19050" rIns="38100" bIns="19050" anchor="ctr">
                <a:spAutoFit/>
              </a:bodyPr>
              <a:lstStyle/>
              <a:p>
                <a:pPr>
                  <a:defRPr sz="1200"/>
                </a:pPr>
                <a:endParaRPr lang="lv-LV"/>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c15:spPr>
              </c:ext>
            </c:extLst>
          </c:dLbls>
          <c:cat>
            <c:strRef>
              <c:f>'Grafiki + dati'!$S$9:$S$13</c:f>
              <c:strCache>
                <c:ptCount val="5"/>
                <c:pt idx="0">
                  <c:v>Pilnībā atbalstītu</c:v>
                </c:pt>
                <c:pt idx="1">
                  <c:v>Drīzāk atbalstītu</c:v>
                </c:pt>
                <c:pt idx="2">
                  <c:v>Drīzāk neatbalstītu</c:v>
                </c:pt>
                <c:pt idx="3">
                  <c:v>Pilnībā neatbalstītu</c:v>
                </c:pt>
                <c:pt idx="4">
                  <c:v>Grūti pateikt</c:v>
                </c:pt>
              </c:strCache>
            </c:strRef>
          </c:cat>
          <c:val>
            <c:numRef>
              <c:f>'Grafiki + dati'!$T$9:$T$13</c:f>
              <c:numCache>
                <c:formatCode>0.0</c:formatCode>
                <c:ptCount val="5"/>
                <c:pt idx="0">
                  <c:v>23.9</c:v>
                </c:pt>
                <c:pt idx="1">
                  <c:v>34.9</c:v>
                </c:pt>
                <c:pt idx="2">
                  <c:v>16</c:v>
                </c:pt>
                <c:pt idx="3">
                  <c:v>8</c:v>
                </c:pt>
                <c:pt idx="4">
                  <c:v>17.100000000000001</c:v>
                </c:pt>
              </c:numCache>
            </c:numRef>
          </c:val>
          <c:extLst>
            <c:ext xmlns:c16="http://schemas.microsoft.com/office/drawing/2014/chart" uri="{C3380CC4-5D6E-409C-BE32-E72D297353CC}">
              <c16:uniqueId val="{0000000C-63F5-4B6D-BDF4-459400394FA6}"/>
            </c:ext>
          </c:extLst>
        </c:ser>
        <c:dLbls>
          <c:showLegendKey val="0"/>
          <c:showVal val="0"/>
          <c:showCatName val="0"/>
          <c:showSerName val="0"/>
          <c:showPercent val="0"/>
          <c:showBubbleSize val="0"/>
          <c:showLeaderLines val="0"/>
        </c:dLbls>
        <c:firstSliceAng val="0"/>
      </c:pieChart>
      <c:spPr>
        <a:noFill/>
        <a:ln w="25400">
          <a:noFill/>
        </a:ln>
      </c:spPr>
    </c:plotArea>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9047583822181349"/>
          <c:y val="0.10030290922673459"/>
          <c:w val="0.78064373994584146"/>
          <c:h val="0.83519336987242598"/>
        </c:manualLayout>
      </c:layout>
      <c:barChart>
        <c:barDir val="bar"/>
        <c:grouping val="stacked"/>
        <c:varyColors val="0"/>
        <c:ser>
          <c:idx val="0"/>
          <c:order val="0"/>
          <c:tx>
            <c:strRef>
              <c:f>'Grafiki + dati'!$T$34</c:f>
              <c:strCache>
                <c:ptCount val="1"/>
                <c:pt idx="0">
                  <c:v>Pilnībā atbalstītu</c:v>
                </c:pt>
              </c:strCache>
            </c:strRef>
          </c:tx>
          <c:spPr>
            <a:solidFill>
              <a:srgbClr val="2E4260"/>
            </a:solidFill>
            <a:ln w="25400">
              <a:noFill/>
            </a:ln>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dati'!$S$35:$S$72</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izglītība</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dati'!$T$35:$T$72</c:f>
              <c:numCache>
                <c:formatCode>General</c:formatCode>
                <c:ptCount val="38"/>
                <c:pt idx="0" formatCode="0">
                  <c:v>23.9</c:v>
                </c:pt>
                <c:pt idx="2" formatCode="0">
                  <c:v>23.5</c:v>
                </c:pt>
                <c:pt idx="3" formatCode="0">
                  <c:v>24.3</c:v>
                </c:pt>
                <c:pt idx="5" formatCode="0">
                  <c:v>23</c:v>
                </c:pt>
                <c:pt idx="6" formatCode="0">
                  <c:v>28.3</c:v>
                </c:pt>
                <c:pt idx="7" formatCode="0">
                  <c:v>19.399999999999999</c:v>
                </c:pt>
                <c:pt idx="8" formatCode="0">
                  <c:v>25</c:v>
                </c:pt>
                <c:pt idx="9" formatCode="0">
                  <c:v>27.1</c:v>
                </c:pt>
                <c:pt idx="10" formatCode="0">
                  <c:v>20.7</c:v>
                </c:pt>
                <c:pt idx="12" formatCode="0">
                  <c:v>27.6</c:v>
                </c:pt>
                <c:pt idx="13" formatCode="0">
                  <c:v>18.2</c:v>
                </c:pt>
                <c:pt idx="15" formatCode="0">
                  <c:v>14.2</c:v>
                </c:pt>
                <c:pt idx="16" formatCode="0">
                  <c:v>24.3</c:v>
                </c:pt>
                <c:pt idx="17" formatCode="0">
                  <c:v>26.1</c:v>
                </c:pt>
                <c:pt idx="19" formatCode="0">
                  <c:v>27.6</c:v>
                </c:pt>
                <c:pt idx="20" formatCode="0">
                  <c:v>24.2</c:v>
                </c:pt>
                <c:pt idx="21" formatCode="0">
                  <c:v>21.6</c:v>
                </c:pt>
                <c:pt idx="23" formatCode="0">
                  <c:v>22.9</c:v>
                </c:pt>
                <c:pt idx="24" formatCode="0">
                  <c:v>20.2</c:v>
                </c:pt>
                <c:pt idx="25" formatCode="0">
                  <c:v>21.8</c:v>
                </c:pt>
                <c:pt idx="26" formatCode="0">
                  <c:v>30.1</c:v>
                </c:pt>
                <c:pt idx="27" formatCode="0">
                  <c:v>28.1</c:v>
                </c:pt>
                <c:pt idx="29" formatCode="0">
                  <c:v>27</c:v>
                </c:pt>
                <c:pt idx="30" formatCode="0">
                  <c:v>30.5</c:v>
                </c:pt>
                <c:pt idx="31" formatCode="0">
                  <c:v>19.7</c:v>
                </c:pt>
                <c:pt idx="32" formatCode="0">
                  <c:v>10.5</c:v>
                </c:pt>
                <c:pt idx="33" formatCode="0">
                  <c:v>22.1</c:v>
                </c:pt>
                <c:pt idx="35" formatCode="0">
                  <c:v>27</c:v>
                </c:pt>
                <c:pt idx="36" formatCode="0">
                  <c:v>20.8</c:v>
                </c:pt>
                <c:pt idx="37" formatCode="0">
                  <c:v>24.4</c:v>
                </c:pt>
              </c:numCache>
            </c:numRef>
          </c:val>
          <c:extLst>
            <c:ext xmlns:c16="http://schemas.microsoft.com/office/drawing/2014/chart" uri="{C3380CC4-5D6E-409C-BE32-E72D297353CC}">
              <c16:uniqueId val="{00000000-0F8D-487D-AB74-DC4415259BBE}"/>
            </c:ext>
          </c:extLst>
        </c:ser>
        <c:ser>
          <c:idx val="2"/>
          <c:order val="1"/>
          <c:tx>
            <c:strRef>
              <c:f>'Grafiki + dati'!$U$34</c:f>
              <c:strCache>
                <c:ptCount val="1"/>
                <c:pt idx="0">
                  <c:v>Drīzāk atbalstītu</c:v>
                </c:pt>
              </c:strCache>
            </c:strRef>
          </c:tx>
          <c:spPr>
            <a:solidFill>
              <a:srgbClr val="BDD7EE"/>
            </a:solidFill>
            <a:ln w="25400">
              <a:noFill/>
            </a:ln>
          </c:spPr>
          <c:invertIfNegative val="0"/>
          <c:dLbls>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dati'!$S$35:$S$72</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izglītība</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dati'!$U$35:$U$72</c:f>
              <c:numCache>
                <c:formatCode>General</c:formatCode>
                <c:ptCount val="38"/>
                <c:pt idx="0" formatCode="0">
                  <c:v>34.9</c:v>
                </c:pt>
                <c:pt idx="2" formatCode="0">
                  <c:v>35.9</c:v>
                </c:pt>
                <c:pt idx="3" formatCode="0">
                  <c:v>33.9</c:v>
                </c:pt>
                <c:pt idx="5" formatCode="0">
                  <c:v>30.7</c:v>
                </c:pt>
                <c:pt idx="6" formatCode="0">
                  <c:v>31.8</c:v>
                </c:pt>
                <c:pt idx="7" formatCode="0">
                  <c:v>36.6</c:v>
                </c:pt>
                <c:pt idx="8" formatCode="0">
                  <c:v>39.200000000000003</c:v>
                </c:pt>
                <c:pt idx="9" formatCode="0">
                  <c:v>35.700000000000003</c:v>
                </c:pt>
                <c:pt idx="10" formatCode="0">
                  <c:v>32.200000000000003</c:v>
                </c:pt>
                <c:pt idx="12" formatCode="0">
                  <c:v>36.5</c:v>
                </c:pt>
                <c:pt idx="13" formatCode="0">
                  <c:v>32.700000000000003</c:v>
                </c:pt>
                <c:pt idx="15" formatCode="0">
                  <c:v>36.200000000000003</c:v>
                </c:pt>
                <c:pt idx="16" formatCode="0">
                  <c:v>33.4</c:v>
                </c:pt>
                <c:pt idx="17" formatCode="0">
                  <c:v>38.299999999999997</c:v>
                </c:pt>
                <c:pt idx="19" formatCode="0">
                  <c:v>34.6</c:v>
                </c:pt>
                <c:pt idx="20" formatCode="0">
                  <c:v>37.200000000000003</c:v>
                </c:pt>
                <c:pt idx="21" formatCode="0">
                  <c:v>31.1</c:v>
                </c:pt>
                <c:pt idx="23" formatCode="0">
                  <c:v>28.2</c:v>
                </c:pt>
                <c:pt idx="24" formatCode="0">
                  <c:v>35.700000000000003</c:v>
                </c:pt>
                <c:pt idx="25" formatCode="0">
                  <c:v>40.700000000000003</c:v>
                </c:pt>
                <c:pt idx="26" formatCode="0">
                  <c:v>36.200000000000003</c:v>
                </c:pt>
                <c:pt idx="27" formatCode="0">
                  <c:v>36.5</c:v>
                </c:pt>
                <c:pt idx="29" formatCode="0">
                  <c:v>31.1</c:v>
                </c:pt>
                <c:pt idx="30" formatCode="0">
                  <c:v>40.799999999999997</c:v>
                </c:pt>
                <c:pt idx="31" formatCode="0">
                  <c:v>35.4</c:v>
                </c:pt>
                <c:pt idx="32" formatCode="0">
                  <c:v>40.4</c:v>
                </c:pt>
                <c:pt idx="33" formatCode="0">
                  <c:v>25.9</c:v>
                </c:pt>
                <c:pt idx="35" formatCode="0">
                  <c:v>31.1</c:v>
                </c:pt>
                <c:pt idx="36" formatCode="0">
                  <c:v>35</c:v>
                </c:pt>
                <c:pt idx="37" formatCode="0">
                  <c:v>39</c:v>
                </c:pt>
              </c:numCache>
            </c:numRef>
          </c:val>
          <c:extLst>
            <c:ext xmlns:c16="http://schemas.microsoft.com/office/drawing/2014/chart" uri="{C3380CC4-5D6E-409C-BE32-E72D297353CC}">
              <c16:uniqueId val="{00000001-0F8D-487D-AB74-DC4415259BBE}"/>
            </c:ext>
          </c:extLst>
        </c:ser>
        <c:ser>
          <c:idx val="1"/>
          <c:order val="2"/>
          <c:tx>
            <c:strRef>
              <c:f>'Grafiki + dati'!$X$34</c:f>
              <c:strCache>
                <c:ptCount val="1"/>
                <c:pt idx="0">
                  <c:v>Grūti pateikt</c:v>
                </c:pt>
              </c:strCache>
            </c:strRef>
          </c:tx>
          <c:spPr>
            <a:solidFill>
              <a:sysClr val="window" lastClr="FFFFFF">
                <a:lumMod val="75000"/>
              </a:sysClr>
            </a:solidFill>
          </c:spPr>
          <c:invertIfNegative val="0"/>
          <c:dLbls>
            <c:spPr>
              <a:noFill/>
              <a:ln>
                <a:noFill/>
              </a:ln>
              <a:effectLst/>
            </c:spPr>
            <c:txPr>
              <a:bodyPr wrap="square" lIns="38100" tIns="19050" rIns="38100" bIns="19050" anchor="ctr">
                <a:spAutoFit/>
              </a:bodyPr>
              <a:lstStyle/>
              <a:p>
                <a:pPr>
                  <a:defRPr sz="90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dati'!$S$35:$S$72</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izglītība</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dati'!$X$35:$X$72</c:f>
              <c:numCache>
                <c:formatCode>General</c:formatCode>
                <c:ptCount val="38"/>
                <c:pt idx="0" formatCode="0">
                  <c:v>17.100000000000001</c:v>
                </c:pt>
                <c:pt idx="2" formatCode="0">
                  <c:v>17.899999999999999</c:v>
                </c:pt>
                <c:pt idx="3" formatCode="0">
                  <c:v>16.399999999999999</c:v>
                </c:pt>
                <c:pt idx="5" formatCode="0">
                  <c:v>24</c:v>
                </c:pt>
                <c:pt idx="6" formatCode="0">
                  <c:v>18.899999999999999</c:v>
                </c:pt>
                <c:pt idx="7" formatCode="0">
                  <c:v>19.3</c:v>
                </c:pt>
                <c:pt idx="8" formatCode="0">
                  <c:v>14</c:v>
                </c:pt>
                <c:pt idx="9" formatCode="0">
                  <c:v>12.8</c:v>
                </c:pt>
                <c:pt idx="10" formatCode="0">
                  <c:v>17.600000000000001</c:v>
                </c:pt>
                <c:pt idx="12" formatCode="0">
                  <c:v>14.5</c:v>
                </c:pt>
                <c:pt idx="13" formatCode="0">
                  <c:v>20.5</c:v>
                </c:pt>
                <c:pt idx="15" formatCode="0">
                  <c:v>16.399999999999999</c:v>
                </c:pt>
                <c:pt idx="16" formatCode="0">
                  <c:v>19.600000000000001</c:v>
                </c:pt>
                <c:pt idx="17" formatCode="0">
                  <c:v>11.3</c:v>
                </c:pt>
                <c:pt idx="19" formatCode="0">
                  <c:v>17</c:v>
                </c:pt>
                <c:pt idx="20" formatCode="0">
                  <c:v>15.1</c:v>
                </c:pt>
                <c:pt idx="21" formatCode="0">
                  <c:v>20.7</c:v>
                </c:pt>
                <c:pt idx="23" formatCode="0">
                  <c:v>22.8</c:v>
                </c:pt>
                <c:pt idx="24" formatCode="0">
                  <c:v>19.600000000000001</c:v>
                </c:pt>
                <c:pt idx="25" formatCode="0">
                  <c:v>14.8</c:v>
                </c:pt>
                <c:pt idx="26" formatCode="0">
                  <c:v>13</c:v>
                </c:pt>
                <c:pt idx="27" formatCode="0">
                  <c:v>13.9</c:v>
                </c:pt>
                <c:pt idx="29" formatCode="0">
                  <c:v>18.600000000000001</c:v>
                </c:pt>
                <c:pt idx="30" formatCode="0">
                  <c:v>9.4</c:v>
                </c:pt>
                <c:pt idx="31" formatCode="0">
                  <c:v>28.3</c:v>
                </c:pt>
                <c:pt idx="32" formatCode="0">
                  <c:v>16.600000000000001</c:v>
                </c:pt>
                <c:pt idx="33" formatCode="0">
                  <c:v>19</c:v>
                </c:pt>
                <c:pt idx="35" formatCode="0">
                  <c:v>18.600000000000001</c:v>
                </c:pt>
                <c:pt idx="36" formatCode="0">
                  <c:v>17</c:v>
                </c:pt>
                <c:pt idx="37" formatCode="0">
                  <c:v>15.5</c:v>
                </c:pt>
              </c:numCache>
            </c:numRef>
          </c:val>
          <c:extLst>
            <c:ext xmlns:c16="http://schemas.microsoft.com/office/drawing/2014/chart" uri="{C3380CC4-5D6E-409C-BE32-E72D297353CC}">
              <c16:uniqueId val="{00000002-0F8D-487D-AB74-DC4415259BBE}"/>
            </c:ext>
          </c:extLst>
        </c:ser>
        <c:ser>
          <c:idx val="3"/>
          <c:order val="3"/>
          <c:tx>
            <c:strRef>
              <c:f>'Grafiki + dati'!$V$34</c:f>
              <c:strCache>
                <c:ptCount val="1"/>
                <c:pt idx="0">
                  <c:v>Drīzāk neatbalstītu</c:v>
                </c:pt>
              </c:strCache>
            </c:strRef>
          </c:tx>
          <c:spPr>
            <a:solidFill>
              <a:srgbClr val="F29C9C"/>
            </a:solidFill>
            <a:ln w="25400">
              <a:noFill/>
            </a:ln>
          </c:spPr>
          <c:invertIfNegative val="0"/>
          <c:dLbls>
            <c:spPr>
              <a:noFill/>
              <a:ln w="25400">
                <a:noFill/>
              </a:ln>
            </c:spPr>
            <c:txPr>
              <a:bodyPr wrap="square" lIns="38100" tIns="19050" rIns="38100" bIns="19050" anchor="ctr">
                <a:spAutoFit/>
              </a:bodyPr>
              <a:lstStyle/>
              <a:p>
                <a:pPr>
                  <a:defRPr sz="900" b="0" i="0" u="none" strike="noStrike" baseline="0">
                    <a:solidFill>
                      <a:schemeClr val="tx1"/>
                    </a:solidFill>
                    <a:latin typeface="Arial"/>
                    <a:ea typeface="Arial"/>
                    <a:cs typeface="Aria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'Grafiki + dati'!$S$35:$S$72</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izglītība</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dati'!$V$35:$V$72</c:f>
              <c:numCache>
                <c:formatCode>General</c:formatCode>
                <c:ptCount val="38"/>
                <c:pt idx="0" formatCode="0">
                  <c:v>16</c:v>
                </c:pt>
                <c:pt idx="2" formatCode="0">
                  <c:v>15.4</c:v>
                </c:pt>
                <c:pt idx="3" formatCode="0">
                  <c:v>16.600000000000001</c:v>
                </c:pt>
                <c:pt idx="5" formatCode="0">
                  <c:v>15.9</c:v>
                </c:pt>
                <c:pt idx="6" formatCode="0">
                  <c:v>13.6</c:v>
                </c:pt>
                <c:pt idx="7" formatCode="0">
                  <c:v>16.5</c:v>
                </c:pt>
                <c:pt idx="8" formatCode="0">
                  <c:v>14</c:v>
                </c:pt>
                <c:pt idx="9" formatCode="0">
                  <c:v>16.100000000000001</c:v>
                </c:pt>
                <c:pt idx="10" formatCode="0">
                  <c:v>20.2</c:v>
                </c:pt>
                <c:pt idx="12" formatCode="0">
                  <c:v>15.5</c:v>
                </c:pt>
                <c:pt idx="13" formatCode="0">
                  <c:v>17</c:v>
                </c:pt>
                <c:pt idx="15" formatCode="0">
                  <c:v>17.899999999999999</c:v>
                </c:pt>
                <c:pt idx="16" formatCode="0">
                  <c:v>15.4</c:v>
                </c:pt>
                <c:pt idx="17" formatCode="0">
                  <c:v>16.8</c:v>
                </c:pt>
                <c:pt idx="19" formatCode="0">
                  <c:v>13.3</c:v>
                </c:pt>
                <c:pt idx="20" formatCode="0">
                  <c:v>16.899999999999999</c:v>
                </c:pt>
                <c:pt idx="21" formatCode="0">
                  <c:v>15.8</c:v>
                </c:pt>
                <c:pt idx="23" formatCode="0">
                  <c:v>16.899999999999999</c:v>
                </c:pt>
                <c:pt idx="24" formatCode="0">
                  <c:v>17.5</c:v>
                </c:pt>
                <c:pt idx="25" formatCode="0">
                  <c:v>17</c:v>
                </c:pt>
                <c:pt idx="26" formatCode="0">
                  <c:v>13.8</c:v>
                </c:pt>
                <c:pt idx="27" formatCode="0">
                  <c:v>14.2</c:v>
                </c:pt>
                <c:pt idx="29" formatCode="0">
                  <c:v>15.1</c:v>
                </c:pt>
                <c:pt idx="30" formatCode="0">
                  <c:v>15.2</c:v>
                </c:pt>
                <c:pt idx="31" formatCode="0">
                  <c:v>5.6</c:v>
                </c:pt>
                <c:pt idx="32" formatCode="0">
                  <c:v>28.1</c:v>
                </c:pt>
                <c:pt idx="33" formatCode="0">
                  <c:v>16.2</c:v>
                </c:pt>
                <c:pt idx="35" formatCode="0">
                  <c:v>15.1</c:v>
                </c:pt>
                <c:pt idx="36" formatCode="0">
                  <c:v>19.899999999999999</c:v>
                </c:pt>
                <c:pt idx="37" formatCode="0">
                  <c:v>12.1</c:v>
                </c:pt>
              </c:numCache>
            </c:numRef>
          </c:val>
          <c:extLst>
            <c:ext xmlns:c16="http://schemas.microsoft.com/office/drawing/2014/chart" uri="{C3380CC4-5D6E-409C-BE32-E72D297353CC}">
              <c16:uniqueId val="{00000003-0F8D-487D-AB74-DC4415259BBE}"/>
            </c:ext>
          </c:extLst>
        </c:ser>
        <c:ser>
          <c:idx val="4"/>
          <c:order val="4"/>
          <c:tx>
            <c:strRef>
              <c:f>'Grafiki + dati'!$W$34</c:f>
              <c:strCache>
                <c:ptCount val="1"/>
                <c:pt idx="0">
                  <c:v>Pilnībā neatbalstītu</c:v>
                </c:pt>
              </c:strCache>
            </c:strRef>
          </c:tx>
          <c:spPr>
            <a:solidFill>
              <a:srgbClr val="B61212"/>
            </a:solidFill>
            <a:ln w="25400">
              <a:noFill/>
            </a:ln>
          </c:spPr>
          <c:invertIfNegative val="0"/>
          <c:dLbls>
            <c:spPr>
              <a:noFill/>
              <a:ln w="25400">
                <a:noFill/>
              </a:ln>
            </c:spPr>
            <c:txPr>
              <a:bodyPr wrap="square" lIns="38100" tIns="19050" rIns="38100" bIns="19050" anchor="ctr">
                <a:spAutoFit/>
              </a:bodyPr>
              <a:lstStyle/>
              <a:p>
                <a:pPr>
                  <a:defRPr sz="900" b="0" i="0" u="none" strike="noStrike" baseline="0">
                    <a:solidFill>
                      <a:schemeClr val="bg1"/>
                    </a:solidFill>
                    <a:latin typeface="Arial"/>
                    <a:ea typeface="Arial"/>
                    <a:cs typeface="Aria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'Grafiki + dati'!$S$35:$S$72</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 izglītība</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dati'!$W$35:$W$72</c:f>
              <c:numCache>
                <c:formatCode>General</c:formatCode>
                <c:ptCount val="38"/>
                <c:pt idx="0" formatCode="0">
                  <c:v>8</c:v>
                </c:pt>
                <c:pt idx="2" formatCode="0">
                  <c:v>7.3</c:v>
                </c:pt>
                <c:pt idx="3" formatCode="0">
                  <c:v>8.8000000000000007</c:v>
                </c:pt>
                <c:pt idx="5" formatCode="0">
                  <c:v>6.5</c:v>
                </c:pt>
                <c:pt idx="6" formatCode="0">
                  <c:v>7.5</c:v>
                </c:pt>
                <c:pt idx="7" formatCode="0">
                  <c:v>8.1999999999999993</c:v>
                </c:pt>
                <c:pt idx="8" formatCode="0">
                  <c:v>7.8</c:v>
                </c:pt>
                <c:pt idx="9" formatCode="0">
                  <c:v>8.3000000000000007</c:v>
                </c:pt>
                <c:pt idx="10" formatCode="0">
                  <c:v>9.1999999999999993</c:v>
                </c:pt>
                <c:pt idx="12" formatCode="0">
                  <c:v>5.9</c:v>
                </c:pt>
                <c:pt idx="13" formatCode="0">
                  <c:v>11.6</c:v>
                </c:pt>
                <c:pt idx="15" formatCode="0">
                  <c:v>15.3</c:v>
                </c:pt>
                <c:pt idx="16" formatCode="0">
                  <c:v>7.4</c:v>
                </c:pt>
                <c:pt idx="17" formatCode="0">
                  <c:v>7.4</c:v>
                </c:pt>
                <c:pt idx="19" formatCode="0">
                  <c:v>7.5</c:v>
                </c:pt>
                <c:pt idx="20" formatCode="0">
                  <c:v>6.6</c:v>
                </c:pt>
                <c:pt idx="21" formatCode="0">
                  <c:v>10.8</c:v>
                </c:pt>
                <c:pt idx="23" formatCode="0">
                  <c:v>9.1</c:v>
                </c:pt>
                <c:pt idx="24" formatCode="0">
                  <c:v>7</c:v>
                </c:pt>
                <c:pt idx="25" formatCode="0">
                  <c:v>5.6</c:v>
                </c:pt>
                <c:pt idx="26" formatCode="0">
                  <c:v>6.8</c:v>
                </c:pt>
                <c:pt idx="27" formatCode="0">
                  <c:v>7.3</c:v>
                </c:pt>
                <c:pt idx="29" formatCode="0">
                  <c:v>8.1999999999999993</c:v>
                </c:pt>
                <c:pt idx="30" formatCode="0">
                  <c:v>4.0999999999999996</c:v>
                </c:pt>
                <c:pt idx="31" formatCode="0">
                  <c:v>11</c:v>
                </c:pt>
                <c:pt idx="32" formatCode="0">
                  <c:v>4.4000000000000004</c:v>
                </c:pt>
                <c:pt idx="33" formatCode="0">
                  <c:v>16.8</c:v>
                </c:pt>
                <c:pt idx="35" formatCode="0">
                  <c:v>8.1999999999999993</c:v>
                </c:pt>
                <c:pt idx="36" formatCode="0">
                  <c:v>7.3</c:v>
                </c:pt>
                <c:pt idx="37" formatCode="0">
                  <c:v>8.9</c:v>
                </c:pt>
              </c:numCache>
            </c:numRef>
          </c:val>
          <c:extLst>
            <c:ext xmlns:c16="http://schemas.microsoft.com/office/drawing/2014/chart" uri="{C3380CC4-5D6E-409C-BE32-E72D297353CC}">
              <c16:uniqueId val="{00000004-0F8D-487D-AB74-DC4415259BBE}"/>
            </c:ext>
          </c:extLst>
        </c:ser>
        <c:dLbls>
          <c:showLegendKey val="0"/>
          <c:showVal val="0"/>
          <c:showCatName val="0"/>
          <c:showSerName val="0"/>
          <c:showPercent val="0"/>
          <c:showBubbleSize val="0"/>
        </c:dLbls>
        <c:gapWidth val="40"/>
        <c:overlap val="100"/>
        <c:axId val="594949872"/>
        <c:axId val="1"/>
      </c:barChart>
      <c:catAx>
        <c:axId val="594949872"/>
        <c:scaling>
          <c:orientation val="maxMin"/>
        </c:scaling>
        <c:delete val="0"/>
        <c:axPos val="l"/>
        <c:numFmt formatCode="General" sourceLinked="1"/>
        <c:majorTickMark val="none"/>
        <c:minorTickMark val="none"/>
        <c:tickLblPos val="low"/>
        <c:spPr>
          <a:ln w="3175">
            <a:solidFill>
              <a:schemeClr val="bg1">
                <a:lumMod val="50000"/>
              </a:schemeClr>
            </a:solidFill>
            <a:prstDash val="solid"/>
          </a:ln>
        </c:spPr>
        <c:txPr>
          <a:bodyPr rot="0" vert="horz"/>
          <a:lstStyle/>
          <a:p>
            <a:pPr>
              <a:defRPr sz="1000" b="0" i="0" u="none" strike="noStrike" baseline="0">
                <a:solidFill>
                  <a:srgbClr val="000000"/>
                </a:solidFill>
                <a:latin typeface="Arial"/>
                <a:ea typeface="Arial"/>
                <a:cs typeface="Arial"/>
              </a:defRPr>
            </a:pPr>
            <a:endParaRPr lang="lv-LV"/>
          </a:p>
        </c:txPr>
        <c:crossAx val="1"/>
        <c:crossesAt val="0"/>
        <c:auto val="1"/>
        <c:lblAlgn val="ctr"/>
        <c:lblOffset val="100"/>
        <c:tickLblSkip val="1"/>
        <c:tickMarkSkip val="1"/>
        <c:noMultiLvlLbl val="0"/>
      </c:catAx>
      <c:valAx>
        <c:axId val="1"/>
        <c:scaling>
          <c:orientation val="minMax"/>
          <c:max val="100"/>
          <c:min val="0"/>
        </c:scaling>
        <c:delete val="0"/>
        <c:axPos val="t"/>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89248452084374696"/>
              <c:y val="0.93685113598971925"/>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1"/>
        <c:majorTickMark val="out"/>
        <c:minorTickMark val="none"/>
        <c:tickLblPos val="high"/>
        <c:txPr>
          <a:bodyPr/>
          <a:lstStyle/>
          <a:p>
            <a:pPr>
              <a:defRPr sz="900"/>
            </a:pPr>
            <a:endParaRPr lang="lv-LV"/>
          </a:p>
        </c:txPr>
        <c:crossAx val="594949872"/>
        <c:crossesAt val="120"/>
        <c:crossBetween val="between"/>
        <c:majorUnit val="20"/>
      </c:valAx>
      <c:spPr>
        <a:solidFill>
          <a:srgbClr val="FFFFFF"/>
        </a:solidFill>
        <a:ln w="25400">
          <a:noFill/>
        </a:ln>
      </c:spPr>
    </c:plotArea>
    <c:legend>
      <c:legendPos val="t"/>
      <c:layout>
        <c:manualLayout>
          <c:xMode val="edge"/>
          <c:yMode val="edge"/>
          <c:x val="0.2990741460074734"/>
          <c:y val="5.2504836837132383E-2"/>
          <c:w val="0.54488125250245234"/>
          <c:h val="3.7303864778374732E-2"/>
        </c:manualLayout>
      </c:layout>
      <c:overlay val="0"/>
      <c:txPr>
        <a:bodyPr/>
        <a:lstStyle/>
        <a:p>
          <a:pPr>
            <a:defRPr sz="1000"/>
          </a:pPr>
          <a:endParaRPr lang="lv-LV"/>
        </a:p>
      </c:txPr>
    </c:legend>
    <c:plotVisOnly val="1"/>
    <c:dispBlanksAs val="gap"/>
    <c:showDLblsOverMax val="0"/>
  </c:chart>
  <c:spPr>
    <a:noFill/>
    <a:ln w="6350">
      <a:noFill/>
    </a:ln>
  </c:spPr>
  <c:txPr>
    <a:bodyPr/>
    <a:lstStyle/>
    <a:p>
      <a:pPr>
        <a:defRPr sz="1075"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cdr:x>
      <cdr:y>0.01012</cdr:y>
    </cdr:from>
    <cdr:to>
      <cdr:x>0.10957</cdr:x>
      <cdr:y>0.03757</cdr:y>
    </cdr:to>
    <cdr:sp macro="" textlink="">
      <cdr:nvSpPr>
        <cdr:cNvPr id="3288065" name="Text Box 2049"/>
        <cdr:cNvSpPr txBox="1">
          <a:spLocks xmlns:a="http://schemas.openxmlformats.org/drawingml/2006/main" noChangeArrowheads="1"/>
        </cdr:cNvSpPr>
      </cdr:nvSpPr>
      <cdr:spPr bwMode="auto">
        <a:xfrm xmlns:a="http://schemas.openxmlformats.org/drawingml/2006/main">
          <a:off x="0" y="54691"/>
          <a:ext cx="714359" cy="148407"/>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1" i="0" u="none" strike="noStrike" baseline="0">
              <a:solidFill>
                <a:srgbClr val="000000"/>
              </a:solidFill>
              <a:latin typeface="Arial"/>
              <a:cs typeface="Arial"/>
            </a:rPr>
            <a:t>Dzimums</a:t>
          </a:r>
        </a:p>
      </cdr:txBody>
    </cdr:sp>
  </cdr:relSizeAnchor>
  <cdr:relSizeAnchor xmlns:cdr="http://schemas.openxmlformats.org/drawingml/2006/chartDrawing">
    <cdr:from>
      <cdr:x>0</cdr:x>
      <cdr:y>0.89055</cdr:y>
    </cdr:from>
    <cdr:to>
      <cdr:x>0.17246</cdr:x>
      <cdr:y>0.91701</cdr:y>
    </cdr:to>
    <cdr:sp macro="" textlink="">
      <cdr:nvSpPr>
        <cdr:cNvPr id="3288066" name="Text Box 2050"/>
        <cdr:cNvSpPr txBox="1">
          <a:spLocks xmlns:a="http://schemas.openxmlformats.org/drawingml/2006/main" noChangeArrowheads="1"/>
        </cdr:cNvSpPr>
      </cdr:nvSpPr>
      <cdr:spPr bwMode="auto">
        <a:xfrm xmlns:a="http://schemas.openxmlformats.org/drawingml/2006/main">
          <a:off x="0" y="4814715"/>
          <a:ext cx="1124380" cy="143055"/>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1" i="0" u="none" strike="noStrike" baseline="0">
              <a:solidFill>
                <a:srgbClr val="000000"/>
              </a:solidFill>
              <a:latin typeface="Arial"/>
              <a:cs typeface="Arial"/>
            </a:rPr>
            <a:t>Apdzīvota vieta</a:t>
          </a:r>
        </a:p>
      </cdr:txBody>
    </cdr:sp>
  </cdr:relSizeAnchor>
  <cdr:relSizeAnchor xmlns:cdr="http://schemas.openxmlformats.org/drawingml/2006/chartDrawing">
    <cdr:from>
      <cdr:x>0</cdr:x>
      <cdr:y>0.74567</cdr:y>
    </cdr:from>
    <cdr:to>
      <cdr:x>0.10001</cdr:x>
      <cdr:y>0.78176</cdr:y>
    </cdr:to>
    <cdr:sp macro="" textlink="">
      <cdr:nvSpPr>
        <cdr:cNvPr id="3949571" name="Text Box 2051">
          <a:extLst xmlns:a="http://schemas.openxmlformats.org/drawingml/2006/main">
            <a:ext uri="{FF2B5EF4-FFF2-40B4-BE49-F238E27FC236}">
              <a16:creationId xmlns:a16="http://schemas.microsoft.com/office/drawing/2014/main" id="{44271942-9778-4031-86A8-1D7EDB391D31}"/>
            </a:ext>
          </a:extLst>
        </cdr:cNvPr>
        <cdr:cNvSpPr txBox="1">
          <a:spLocks xmlns:a="http://schemas.openxmlformats.org/drawingml/2006/main" noChangeArrowheads="1"/>
        </cdr:cNvSpPr>
      </cdr:nvSpPr>
      <cdr:spPr bwMode="auto">
        <a:xfrm xmlns:a="http://schemas.openxmlformats.org/drawingml/2006/main">
          <a:off x="0" y="4031425"/>
          <a:ext cx="652031" cy="19512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lv-LV" sz="900" b="1" i="0" u="none" strike="noStrike" baseline="0">
              <a:solidFill>
                <a:srgbClr val="000000"/>
              </a:solidFill>
              <a:latin typeface="Arial"/>
              <a:cs typeface="Arial"/>
            </a:rPr>
            <a:t>Reģions</a:t>
          </a:r>
        </a:p>
      </cdr:txBody>
    </cdr:sp>
  </cdr:relSizeAnchor>
  <cdr:relSizeAnchor xmlns:cdr="http://schemas.openxmlformats.org/drawingml/2006/chartDrawing">
    <cdr:from>
      <cdr:x>0</cdr:x>
      <cdr:y>0.5644</cdr:y>
    </cdr:from>
    <cdr:to>
      <cdr:x>0.19</cdr:x>
      <cdr:y>0.7135</cdr:y>
    </cdr:to>
    <cdr:sp macro="" textlink="">
      <cdr:nvSpPr>
        <cdr:cNvPr id="3288068" name="Text Box 2052"/>
        <cdr:cNvSpPr txBox="1">
          <a:spLocks xmlns:a="http://schemas.openxmlformats.org/drawingml/2006/main" noChangeArrowheads="1"/>
        </cdr:cNvSpPr>
      </cdr:nvSpPr>
      <cdr:spPr bwMode="auto">
        <a:xfrm xmlns:a="http://schemas.openxmlformats.org/drawingml/2006/main">
          <a:off x="-2552121" y="3354788"/>
          <a:ext cx="1346674" cy="886247"/>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1" i="0" u="none" strike="noStrike" baseline="0" dirty="0" err="1">
              <a:solidFill>
                <a:srgbClr val="000000"/>
              </a:solidFill>
              <a:latin typeface="Arial"/>
              <a:cs typeface="Arial"/>
            </a:rPr>
            <a:t>Ienākumi</a:t>
          </a:r>
          <a:r>
            <a:rPr lang="lv-LV" sz="900" b="1" i="0" u="none" strike="noStrike" baseline="0" dirty="0">
              <a:solidFill>
                <a:srgbClr val="000000"/>
              </a:solidFill>
              <a:latin typeface="Arial"/>
              <a:cs typeface="Arial"/>
            </a:rPr>
            <a:t> (mēneša vidējie ienākumi uz vienu mājsaimniecības locekli, </a:t>
          </a:r>
          <a:r>
            <a:rPr lang="lv-LV" sz="900" b="1" i="0" u="none" strike="noStrike" baseline="0" dirty="0" err="1">
              <a:solidFill>
                <a:srgbClr val="000000"/>
              </a:solidFill>
              <a:latin typeface="Arial"/>
              <a:cs typeface="Arial"/>
            </a:rPr>
            <a:t>kvintiles</a:t>
          </a:r>
          <a:r>
            <a:rPr lang="lv-LV" sz="900" b="1" i="0" u="none" strike="noStrike" baseline="0" dirty="0">
              <a:solidFill>
                <a:srgbClr val="000000"/>
              </a:solidFill>
              <a:latin typeface="Arial"/>
              <a:cs typeface="Arial"/>
            </a:rPr>
            <a:t>)</a:t>
          </a:r>
          <a:endParaRPr lang="en-US" sz="900" b="1" i="0" u="none" strike="noStrike" baseline="0" dirty="0">
            <a:solidFill>
              <a:srgbClr val="000000"/>
            </a:solidFill>
            <a:latin typeface="Arial"/>
            <a:cs typeface="Arial"/>
          </a:endParaRPr>
        </a:p>
      </cdr:txBody>
    </cdr:sp>
  </cdr:relSizeAnchor>
  <cdr:relSizeAnchor xmlns:cdr="http://schemas.openxmlformats.org/drawingml/2006/chartDrawing">
    <cdr:from>
      <cdr:x>0.00263</cdr:x>
      <cdr:y>0.36656</cdr:y>
    </cdr:from>
    <cdr:to>
      <cdr:x>0.11098</cdr:x>
      <cdr:y>0.39326</cdr:y>
    </cdr:to>
    <cdr:sp macro="" textlink="">
      <cdr:nvSpPr>
        <cdr:cNvPr id="3288070" name="Text Box 2054"/>
        <cdr:cNvSpPr txBox="1">
          <a:spLocks xmlns:a="http://schemas.openxmlformats.org/drawingml/2006/main" noChangeArrowheads="1"/>
        </cdr:cNvSpPr>
      </cdr:nvSpPr>
      <cdr:spPr bwMode="auto">
        <a:xfrm xmlns:a="http://schemas.openxmlformats.org/drawingml/2006/main">
          <a:off x="18661" y="2178850"/>
          <a:ext cx="767959" cy="158704"/>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1" i="0" u="none" strike="noStrike" baseline="0" dirty="0" err="1">
              <a:solidFill>
                <a:srgbClr val="000000"/>
              </a:solidFill>
              <a:latin typeface="Arial"/>
              <a:cs typeface="Arial"/>
            </a:rPr>
            <a:t>Izglītība</a:t>
          </a:r>
          <a:endParaRPr lang="en-US" sz="900" b="1" i="0" u="none" strike="noStrike" baseline="0" dirty="0">
            <a:solidFill>
              <a:srgbClr val="000000"/>
            </a:solidFill>
            <a:latin typeface="Arial"/>
            <a:cs typeface="Arial"/>
          </a:endParaRPr>
        </a:p>
      </cdr:txBody>
    </cdr:sp>
  </cdr:relSizeAnchor>
  <cdr:relSizeAnchor xmlns:cdr="http://schemas.openxmlformats.org/drawingml/2006/chartDrawing">
    <cdr:from>
      <cdr:x>0</cdr:x>
      <cdr:y>0.2652</cdr:y>
    </cdr:from>
    <cdr:to>
      <cdr:x>0.255</cdr:x>
      <cdr:y>0.31742</cdr:y>
    </cdr:to>
    <cdr:sp macro="" textlink="">
      <cdr:nvSpPr>
        <cdr:cNvPr id="3288071" name="Text Box 2055"/>
        <cdr:cNvSpPr txBox="1">
          <a:spLocks xmlns:a="http://schemas.openxmlformats.org/drawingml/2006/main" noChangeArrowheads="1"/>
        </cdr:cNvSpPr>
      </cdr:nvSpPr>
      <cdr:spPr bwMode="auto">
        <a:xfrm xmlns:a="http://schemas.openxmlformats.org/drawingml/2006/main">
          <a:off x="0" y="1576333"/>
          <a:ext cx="1807378" cy="310395"/>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1" i="0" u="none" strike="noStrike" baseline="0" dirty="0" err="1">
              <a:solidFill>
                <a:srgbClr val="000000"/>
              </a:solidFill>
              <a:latin typeface="Arial"/>
              <a:cs typeface="Arial"/>
            </a:rPr>
            <a:t>Sarunvaloda</a:t>
          </a:r>
          <a:r>
            <a:rPr lang="en-US" sz="900" b="1" i="0" u="none" strike="noStrike" baseline="0" dirty="0">
              <a:solidFill>
                <a:srgbClr val="000000"/>
              </a:solidFill>
              <a:latin typeface="Arial"/>
              <a:cs typeface="Arial"/>
            </a:rPr>
            <a:t> </a:t>
          </a:r>
          <a:r>
            <a:rPr lang="en-US" sz="900" b="1" i="0" u="none" strike="noStrike" baseline="0" dirty="0" err="1">
              <a:solidFill>
                <a:srgbClr val="000000"/>
              </a:solidFill>
              <a:latin typeface="Arial"/>
              <a:cs typeface="Arial"/>
            </a:rPr>
            <a:t>ģimenē</a:t>
          </a:r>
          <a:endParaRPr lang="en-US" sz="900" b="1" i="0" u="none" strike="noStrike" baseline="0" dirty="0">
            <a:solidFill>
              <a:srgbClr val="000000"/>
            </a:solidFill>
            <a:latin typeface="Arial"/>
            <a:cs typeface="Arial"/>
          </a:endParaRPr>
        </a:p>
      </cdr:txBody>
    </cdr:sp>
  </cdr:relSizeAnchor>
  <cdr:relSizeAnchor xmlns:cdr="http://schemas.openxmlformats.org/drawingml/2006/chartDrawing">
    <cdr:from>
      <cdr:x>0</cdr:x>
      <cdr:y>0.08786</cdr:y>
    </cdr:from>
    <cdr:to>
      <cdr:x>0.10957</cdr:x>
      <cdr:y>0.11506</cdr:y>
    </cdr:to>
    <cdr:sp macro="" textlink="">
      <cdr:nvSpPr>
        <cdr:cNvPr id="3288072" name="Text Box 2056"/>
        <cdr:cNvSpPr txBox="1">
          <a:spLocks xmlns:a="http://schemas.openxmlformats.org/drawingml/2006/main" noChangeArrowheads="1"/>
        </cdr:cNvSpPr>
      </cdr:nvSpPr>
      <cdr:spPr bwMode="auto">
        <a:xfrm xmlns:a="http://schemas.openxmlformats.org/drawingml/2006/main">
          <a:off x="0" y="522230"/>
          <a:ext cx="776606" cy="161676"/>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1" i="0" u="none" strike="noStrike" baseline="0" dirty="0" err="1">
              <a:solidFill>
                <a:srgbClr val="000000"/>
              </a:solidFill>
              <a:latin typeface="Arial"/>
              <a:cs typeface="Arial"/>
            </a:rPr>
            <a:t>Vecums</a:t>
          </a:r>
          <a:endParaRPr lang="en-US" sz="900" b="1" i="0" u="none" strike="noStrike" baseline="0" dirty="0">
            <a:solidFill>
              <a:srgbClr val="000000"/>
            </a:solidFill>
            <a:latin typeface="Arial"/>
            <a:cs typeface="Arial"/>
          </a:endParaRPr>
        </a:p>
      </cdr:txBody>
    </cdr:sp>
  </cdr:relSizeAnchor>
  <cdr:relSizeAnchor xmlns:cdr="http://schemas.openxmlformats.org/drawingml/2006/chartDrawing">
    <cdr:from>
      <cdr:x>0</cdr:x>
      <cdr:y>0.46369</cdr:y>
    </cdr:from>
    <cdr:to>
      <cdr:x>0.26</cdr:x>
      <cdr:y>0.50176</cdr:y>
    </cdr:to>
    <cdr:sp macro="" textlink="">
      <cdr:nvSpPr>
        <cdr:cNvPr id="3288073" name="Text Box 2057"/>
        <cdr:cNvSpPr txBox="1">
          <a:spLocks xmlns:a="http://schemas.openxmlformats.org/drawingml/2006/main" noChangeArrowheads="1"/>
        </cdr:cNvSpPr>
      </cdr:nvSpPr>
      <cdr:spPr bwMode="auto">
        <a:xfrm xmlns:a="http://schemas.openxmlformats.org/drawingml/2006/main">
          <a:off x="0" y="2756188"/>
          <a:ext cx="1842817" cy="226287"/>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1" i="0" u="none" strike="noStrike" baseline="0">
              <a:solidFill>
                <a:srgbClr val="000000"/>
              </a:solidFill>
              <a:latin typeface="Arial"/>
              <a:cs typeface="Arial"/>
            </a:rPr>
            <a:t>Nodarbinātība</a:t>
          </a:r>
          <a:r>
            <a:rPr lang="lv-LV" sz="900" b="1" i="0" u="none" strike="noStrike" baseline="0">
              <a:solidFill>
                <a:srgbClr val="000000"/>
              </a:solidFill>
              <a:latin typeface="Arial"/>
              <a:cs typeface="Arial"/>
            </a:rPr>
            <a:t>s sektors</a:t>
          </a:r>
          <a:endParaRPr lang="en-US" sz="900" b="1" i="0" u="none" strike="noStrike" baseline="0">
            <a:solidFill>
              <a:srgbClr val="000000"/>
            </a:solidFill>
            <a:latin typeface="Arial"/>
            <a:cs typeface="Arial"/>
          </a:endParaRPr>
        </a:p>
      </cdr:txBody>
    </cdr:sp>
  </cdr:relSizeAnchor>
  <cdr:relSizeAnchor xmlns:cdr="http://schemas.openxmlformats.org/drawingml/2006/chartDrawing">
    <cdr:from>
      <cdr:x>1.74978E-7</cdr:x>
      <cdr:y>0.96673</cdr:y>
    </cdr:from>
    <cdr:to>
      <cdr:x>0.27667</cdr:x>
      <cdr:y>1</cdr:y>
    </cdr:to>
    <cdr:sp macro="" textlink="">
      <cdr:nvSpPr>
        <cdr:cNvPr id="10" name="TextBox 9">
          <a:extLst xmlns:a="http://schemas.openxmlformats.org/drawingml/2006/main">
            <a:ext uri="{FF2B5EF4-FFF2-40B4-BE49-F238E27FC236}">
              <a16:creationId xmlns:a16="http://schemas.microsoft.com/office/drawing/2014/main" id="{EED5792E-7CDC-462C-A692-F25B6C981765}"/>
            </a:ext>
          </a:extLst>
        </cdr:cNvPr>
        <cdr:cNvSpPr txBox="1"/>
      </cdr:nvSpPr>
      <cdr:spPr>
        <a:xfrm xmlns:a="http://schemas.openxmlformats.org/drawingml/2006/main">
          <a:off x="1" y="5257800"/>
          <a:ext cx="1581168" cy="180975"/>
        </a:xfrm>
        <a:prstGeom xmlns:a="http://schemas.openxmlformats.org/drawingml/2006/main" prst="rect">
          <a:avLst/>
        </a:prstGeom>
      </cdr:spPr>
      <cdr:txBody>
        <a:bodyPr xmlns:a="http://schemas.openxmlformats.org/drawingml/2006/main" vertOverflow="clip" wrap="none" rtlCol="0" anchor="b" anchorCtr="0"/>
        <a:lstStyle xmlns:a="http://schemas.openxmlformats.org/drawingml/2006/main"/>
        <a:p xmlns:a="http://schemas.openxmlformats.org/drawingml/2006/main">
          <a:r>
            <a:rPr lang="lv-LV" sz="800">
              <a:latin typeface="Arial" panose="020B0604020202020204" pitchFamily="34" charset="0"/>
              <a:cs typeface="Arial" panose="020B0604020202020204" pitchFamily="34" charset="0"/>
            </a:rPr>
            <a:t>Bāze: visi respondenti, n=1005</a:t>
          </a:r>
        </a:p>
      </cdr:txBody>
    </cdr:sp>
  </cdr:relSizeAnchor>
</c:userShapes>
</file>

<file path=ppt/drawings/drawing2.xml><?xml version="1.0" encoding="utf-8"?>
<c:userShapes xmlns:c="http://schemas.openxmlformats.org/drawingml/2006/chart">
  <cdr:relSizeAnchor xmlns:cdr="http://schemas.openxmlformats.org/drawingml/2006/chartDrawing">
    <cdr:from>
      <cdr:x>0.18851</cdr:x>
      <cdr:y>0.07021</cdr:y>
    </cdr:from>
    <cdr:to>
      <cdr:x>0.28528</cdr:x>
      <cdr:y>0.27447</cdr:y>
    </cdr:to>
    <cdr:sp macro="" textlink="">
      <cdr:nvSpPr>
        <cdr:cNvPr id="6" name="TextBox 5">
          <a:extLst xmlns:a="http://schemas.openxmlformats.org/drawingml/2006/main">
            <a:ext uri="{FF2B5EF4-FFF2-40B4-BE49-F238E27FC236}">
              <a16:creationId xmlns:a16="http://schemas.microsoft.com/office/drawing/2014/main" id="{053F2694-C040-484A-AC17-E4DCF0C914D7}"/>
            </a:ext>
          </a:extLst>
        </cdr:cNvPr>
        <cdr:cNvSpPr txBox="1"/>
      </cdr:nvSpPr>
      <cdr:spPr>
        <a:xfrm xmlns:a="http://schemas.openxmlformats.org/drawingml/2006/main">
          <a:off x="1781175" y="3143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lv-LV" sz="1100"/>
        </a:p>
      </cdr:txBody>
    </cdr:sp>
  </cdr:relSizeAnchor>
  <cdr:relSizeAnchor xmlns:cdr="http://schemas.openxmlformats.org/drawingml/2006/chartDrawing">
    <cdr:from>
      <cdr:x>0</cdr:x>
      <cdr:y>0</cdr:y>
    </cdr:from>
    <cdr:to>
      <cdr:x>1</cdr:x>
      <cdr:y>0.19083</cdr:y>
    </cdr:to>
    <cdr:sp macro="" textlink="">
      <cdr:nvSpPr>
        <cdr:cNvPr id="7" name="TextBox 6">
          <a:extLst xmlns:a="http://schemas.openxmlformats.org/drawingml/2006/main">
            <a:ext uri="{FF2B5EF4-FFF2-40B4-BE49-F238E27FC236}">
              <a16:creationId xmlns:a16="http://schemas.microsoft.com/office/drawing/2014/main" id="{80A509F6-D453-415E-9908-B939DC40C3DD}"/>
            </a:ext>
          </a:extLst>
        </cdr:cNvPr>
        <cdr:cNvSpPr txBox="1"/>
      </cdr:nvSpPr>
      <cdr:spPr>
        <a:xfrm xmlns:a="http://schemas.openxmlformats.org/drawingml/2006/main">
          <a:off x="0" y="0"/>
          <a:ext cx="11972925" cy="110217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lv-LV" sz="1200" dirty="0">
              <a:latin typeface="Arial" panose="020B0604020202020204" pitchFamily="34" charset="0"/>
              <a:cs typeface="Arial" panose="020B0604020202020204" pitchFamily="34" charset="0"/>
            </a:rPr>
            <a:t>L1. </a:t>
          </a:r>
          <a:r>
            <a:rPr lang="lv-LV" sz="1200" i="1" dirty="0">
              <a:latin typeface="Arial" panose="020B0604020202020204" pitchFamily="34" charset="0"/>
              <a:cs typeface="Arial" panose="020B0604020202020204" pitchFamily="34" charset="0"/>
            </a:rPr>
            <a:t>"Ēka Rīgā, Brīvības ielā 61, zināma kā Stūra māja, ir unikāls, vēsturisks objekts, kurā saglabājies plašs liecību klāsts par PSRS okupācijas politiskajām represijām un izdarītajiem noziegumiem pret cilvēci: laika periodā no 1944. gada līdz 1991. gadam ēkā atradās Latvijas PSR Valsts drošības komiteja. Ēkas daļā – pagrabstāvā un pirmajā stāvā – kas ar Kultūras ministrijas rīkojumu atzīta par valsts nozīmes vēsturiska notikuma vietu, izstāžu ekspozīciju iekārtojis un apmeklētājus uzņem Latvijas Okupācijas muzejs. Pārējā ēkas daļa netiek izmantota, atrodas avārijas stāvoklī un tās rekonstrukcijai ir nepieciešami vismaz 25 miljoni eiro. Vai Jūs atbalstītu Stūra mājas izmantošanu privātai komercdarbībai, ja tiek nodrošināta Latvijas Okupācijas muzeja ekspozīcija ēkas pagrabstāvā un 1.stāvā?"</a:t>
          </a:r>
        </a:p>
      </cdr:txBody>
    </cdr:sp>
  </cdr:relSizeAnchor>
  <cdr:relSizeAnchor xmlns:cdr="http://schemas.openxmlformats.org/drawingml/2006/chartDrawing">
    <cdr:from>
      <cdr:x>0</cdr:x>
      <cdr:y>0.94073</cdr:y>
    </cdr:from>
    <cdr:to>
      <cdr:x>0.28807</cdr:x>
      <cdr:y>1</cdr:y>
    </cdr:to>
    <cdr:sp macro="" textlink="">
      <cdr:nvSpPr>
        <cdr:cNvPr id="4" name="Text Box 25601">
          <a:extLst xmlns:a="http://schemas.openxmlformats.org/drawingml/2006/main">
            <a:ext uri="{FF2B5EF4-FFF2-40B4-BE49-F238E27FC236}">
              <a16:creationId xmlns:a16="http://schemas.microsoft.com/office/drawing/2014/main" id="{291FB4C5-5B75-47AF-8838-C7BF0C2E6298}"/>
            </a:ext>
          </a:extLst>
        </cdr:cNvPr>
        <cdr:cNvSpPr txBox="1">
          <a:spLocks xmlns:a="http://schemas.openxmlformats.org/drawingml/2006/main" noChangeArrowheads="1"/>
        </cdr:cNvSpPr>
      </cdr:nvSpPr>
      <cdr:spPr bwMode="auto">
        <a:xfrm xmlns:a="http://schemas.openxmlformats.org/drawingml/2006/main">
          <a:off x="0" y="4211395"/>
          <a:ext cx="2721942" cy="265355"/>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00" mc:Ignorable="a14" a14:legacySpreadsheetColorIndex="13"/>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wrap="square" lIns="27432" tIns="0" rIns="0" bIns="22860" anchor="b"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lv-LV" sz="800" b="0" i="0" u="none" strike="noStrike" baseline="0">
              <a:solidFill>
                <a:srgbClr val="000000"/>
              </a:solidFill>
              <a:latin typeface="Arial"/>
              <a:cs typeface="Arial"/>
            </a:rPr>
            <a:t>Bāze: visi respondenti, n=1005</a:t>
          </a:r>
        </a:p>
      </cdr:txBody>
    </cdr:sp>
  </cdr:relSizeAnchor>
  <cdr:relSizeAnchor xmlns:cdr="http://schemas.openxmlformats.org/drawingml/2006/chartDrawing">
    <cdr:from>
      <cdr:x>0.7112</cdr:x>
      <cdr:y>0.4764</cdr:y>
    </cdr:from>
    <cdr:to>
      <cdr:x>0.82181</cdr:x>
      <cdr:y>0.6609</cdr:y>
    </cdr:to>
    <cdr:sp macro="" textlink="">
      <cdr:nvSpPr>
        <cdr:cNvPr id="16" name="TextBox 8">
          <a:extLst xmlns:a="http://schemas.openxmlformats.org/drawingml/2006/main">
            <a:ext uri="{FF2B5EF4-FFF2-40B4-BE49-F238E27FC236}">
              <a16:creationId xmlns:a16="http://schemas.microsoft.com/office/drawing/2014/main" id="{F3430898-37A0-45C2-BE01-F6773547378F}"/>
            </a:ext>
          </a:extLst>
        </cdr:cNvPr>
        <cdr:cNvSpPr txBox="1">
          <a:spLocks xmlns:a="http://schemas.openxmlformats.org/drawingml/2006/main" noChangeArrowheads="1"/>
        </cdr:cNvSpPr>
      </cdr:nvSpPr>
      <cdr:spPr bwMode="auto">
        <a:xfrm xmlns:a="http://schemas.openxmlformats.org/drawingml/2006/main">
          <a:off x="8515147" y="2751531"/>
          <a:ext cx="1324326" cy="1065613"/>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square">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eaLnBrk="1" hangingPunct="1">
            <a:spcBef>
              <a:spcPct val="0"/>
            </a:spcBef>
            <a:buFontTx/>
            <a:buNone/>
          </a:pPr>
          <a:r>
            <a:rPr lang="lv-LV" altLang="lv-LV" sz="1400" b="1" dirty="0">
              <a:solidFill>
                <a:srgbClr val="2E4260"/>
              </a:solidFill>
              <a:latin typeface="Arial" panose="020B0604020202020204" pitchFamily="34" charset="0"/>
              <a:ea typeface="맑은 고딕" panose="020B0503020000020004" pitchFamily="34" charset="-127"/>
              <a:cs typeface="Arial" panose="020B0604020202020204" pitchFamily="34" charset="0"/>
            </a:rPr>
            <a:t>Pilnībā/</a:t>
          </a:r>
        </a:p>
        <a:p xmlns:a="http://schemas.openxmlformats.org/drawingml/2006/main">
          <a:pPr algn="ctr" eaLnBrk="1" hangingPunct="1">
            <a:spcBef>
              <a:spcPct val="0"/>
            </a:spcBef>
            <a:buFontTx/>
            <a:buNone/>
          </a:pPr>
          <a:r>
            <a:rPr lang="lv-LV" altLang="lv-LV" sz="1400" b="1" dirty="0">
              <a:solidFill>
                <a:srgbClr val="2E4260"/>
              </a:solidFill>
              <a:latin typeface="Arial" panose="020B0604020202020204" pitchFamily="34" charset="0"/>
              <a:ea typeface="맑은 고딕" panose="020B0503020000020004" pitchFamily="34" charset="-127"/>
              <a:cs typeface="Arial" panose="020B0604020202020204" pitchFamily="34" charset="0"/>
            </a:rPr>
            <a:t>drīzāk atbalstītu</a:t>
          </a:r>
        </a:p>
        <a:p xmlns:a="http://schemas.openxmlformats.org/drawingml/2006/main">
          <a:pPr algn="ctr" eaLnBrk="1" hangingPunct="1">
            <a:spcBef>
              <a:spcPct val="0"/>
            </a:spcBef>
            <a:buFontTx/>
            <a:buNone/>
          </a:pPr>
          <a:r>
            <a:rPr lang="lv-LV" altLang="lv-LV" sz="2400" b="1" dirty="0">
              <a:solidFill>
                <a:srgbClr val="2E4260"/>
              </a:solidFill>
              <a:latin typeface="Arial" panose="020B0604020202020204" pitchFamily="34" charset="0"/>
              <a:ea typeface="맑은 고딕" panose="020B0503020000020004" pitchFamily="34" charset="-127"/>
              <a:cs typeface="Arial" panose="020B0604020202020204" pitchFamily="34" charset="0"/>
            </a:rPr>
            <a:t>58.8%</a:t>
          </a:r>
        </a:p>
      </cdr:txBody>
    </cdr:sp>
  </cdr:relSizeAnchor>
  <cdr:relSizeAnchor xmlns:cdr="http://schemas.openxmlformats.org/drawingml/2006/chartDrawing">
    <cdr:from>
      <cdr:x>0.69828</cdr:x>
      <cdr:y>0.2568</cdr:y>
    </cdr:from>
    <cdr:to>
      <cdr:x>0.72395</cdr:x>
      <cdr:y>0.86463</cdr:y>
    </cdr:to>
    <cdr:sp macro="" textlink="">
      <cdr:nvSpPr>
        <cdr:cNvPr id="17" name="Right Brace 16">
          <a:extLst xmlns:a="http://schemas.openxmlformats.org/drawingml/2006/main">
            <a:ext uri="{FF2B5EF4-FFF2-40B4-BE49-F238E27FC236}">
              <a16:creationId xmlns:a16="http://schemas.microsoft.com/office/drawing/2014/main" id="{B277335E-A349-4373-ADCD-81CB35DA2A28}"/>
            </a:ext>
          </a:extLst>
        </cdr:cNvPr>
        <cdr:cNvSpPr/>
      </cdr:nvSpPr>
      <cdr:spPr>
        <a:xfrm xmlns:a="http://schemas.openxmlformats.org/drawingml/2006/main">
          <a:off x="8360487" y="1483179"/>
          <a:ext cx="307263" cy="3510642"/>
        </a:xfrm>
        <a:prstGeom xmlns:a="http://schemas.openxmlformats.org/drawingml/2006/main" prst="rightBrace">
          <a:avLst>
            <a:gd name="adj1" fmla="val 57296"/>
            <a:gd name="adj2" fmla="val 47635"/>
          </a:avLst>
        </a:prstGeom>
        <a:ln xmlns:a="http://schemas.openxmlformats.org/drawingml/2006/main" w="22225">
          <a:solidFill>
            <a:srgbClr val="2E426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nchor="ct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ctr" eaLnBrk="1" fontAlgn="auto" latinLnBrk="1" hangingPunct="1">
            <a:spcBef>
              <a:spcPts val="0"/>
            </a:spcBef>
            <a:spcAft>
              <a:spcPts val="0"/>
            </a:spcAft>
            <a:defRPr/>
          </a:pPr>
          <a:endParaRPr lang="lv-LV">
            <a:solidFill>
              <a:srgbClr val="4A6826"/>
            </a:solidFill>
          </a:endParaRPr>
        </a:p>
      </cdr:txBody>
    </cdr:sp>
  </cdr:relSizeAnchor>
  <cdr:relSizeAnchor xmlns:cdr="http://schemas.openxmlformats.org/drawingml/2006/chartDrawing">
    <cdr:from>
      <cdr:x>0.12792</cdr:x>
      <cdr:y>0.45741</cdr:y>
    </cdr:from>
    <cdr:to>
      <cdr:x>0.23853</cdr:x>
      <cdr:y>0.64191</cdr:y>
    </cdr:to>
    <cdr:sp macro="" textlink="">
      <cdr:nvSpPr>
        <cdr:cNvPr id="2" name="TextBox 8">
          <a:extLst xmlns:a="http://schemas.openxmlformats.org/drawingml/2006/main">
            <a:ext uri="{FF2B5EF4-FFF2-40B4-BE49-F238E27FC236}">
              <a16:creationId xmlns:a16="http://schemas.microsoft.com/office/drawing/2014/main" id="{849B2DB2-2B42-EDD2-72EE-561EA8743FEB}"/>
            </a:ext>
          </a:extLst>
        </cdr:cNvPr>
        <cdr:cNvSpPr txBox="1">
          <a:spLocks xmlns:a="http://schemas.openxmlformats.org/drawingml/2006/main" noChangeArrowheads="1"/>
        </cdr:cNvSpPr>
      </cdr:nvSpPr>
      <cdr:spPr bwMode="auto">
        <a:xfrm xmlns:a="http://schemas.openxmlformats.org/drawingml/2006/main">
          <a:off x="1531577" y="2641840"/>
          <a:ext cx="1324325" cy="1065613"/>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square">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eaLnBrk="1" hangingPunct="1">
            <a:spcBef>
              <a:spcPct val="0"/>
            </a:spcBef>
            <a:buFontTx/>
            <a:buNone/>
          </a:pPr>
          <a:r>
            <a:rPr lang="lv-LV" altLang="lv-LV" sz="1400" b="1" dirty="0">
              <a:solidFill>
                <a:srgbClr val="B61212"/>
              </a:solidFill>
              <a:latin typeface="Arial" panose="020B0604020202020204" pitchFamily="34" charset="0"/>
              <a:ea typeface="맑은 고딕" panose="020B0503020000020004" pitchFamily="34" charset="-127"/>
              <a:cs typeface="Arial" panose="020B0604020202020204" pitchFamily="34" charset="0"/>
            </a:rPr>
            <a:t>Pilnībā/</a:t>
          </a:r>
        </a:p>
        <a:p xmlns:a="http://schemas.openxmlformats.org/drawingml/2006/main">
          <a:pPr algn="ctr" eaLnBrk="1" hangingPunct="1">
            <a:spcBef>
              <a:spcPct val="0"/>
            </a:spcBef>
            <a:buFontTx/>
            <a:buNone/>
          </a:pPr>
          <a:r>
            <a:rPr lang="lv-LV" altLang="lv-LV" sz="1400" b="1" dirty="0">
              <a:solidFill>
                <a:srgbClr val="B61212"/>
              </a:solidFill>
              <a:latin typeface="Arial" panose="020B0604020202020204" pitchFamily="34" charset="0"/>
              <a:ea typeface="맑은 고딕" panose="020B0503020000020004" pitchFamily="34" charset="-127"/>
              <a:cs typeface="Arial" panose="020B0604020202020204" pitchFamily="34" charset="0"/>
            </a:rPr>
            <a:t>drīzāk neatbalstītu</a:t>
          </a:r>
        </a:p>
        <a:p xmlns:a="http://schemas.openxmlformats.org/drawingml/2006/main">
          <a:pPr algn="ctr" eaLnBrk="1" hangingPunct="1">
            <a:spcBef>
              <a:spcPct val="0"/>
            </a:spcBef>
            <a:buFontTx/>
            <a:buNone/>
          </a:pPr>
          <a:r>
            <a:rPr lang="lv-LV" altLang="lv-LV" sz="2400" b="1" dirty="0">
              <a:solidFill>
                <a:srgbClr val="B61212"/>
              </a:solidFill>
              <a:latin typeface="Arial" panose="020B0604020202020204" pitchFamily="34" charset="0"/>
              <a:ea typeface="맑은 고딕" panose="020B0503020000020004" pitchFamily="34" charset="-127"/>
              <a:cs typeface="Arial" panose="020B0604020202020204" pitchFamily="34" charset="0"/>
            </a:rPr>
            <a:t>24.0%</a:t>
          </a:r>
        </a:p>
      </cdr:txBody>
    </cdr:sp>
  </cdr:relSizeAnchor>
  <cdr:relSizeAnchor xmlns:cdr="http://schemas.openxmlformats.org/drawingml/2006/chartDrawing">
    <cdr:from>
      <cdr:x>0.2496</cdr:x>
      <cdr:y>0.3958</cdr:y>
    </cdr:from>
    <cdr:to>
      <cdr:x>0.27389</cdr:x>
      <cdr:y>0.82458</cdr:y>
    </cdr:to>
    <cdr:sp macro="" textlink="">
      <cdr:nvSpPr>
        <cdr:cNvPr id="3" name="Right Brace 2">
          <a:extLst xmlns:a="http://schemas.openxmlformats.org/drawingml/2006/main">
            <a:ext uri="{FF2B5EF4-FFF2-40B4-BE49-F238E27FC236}">
              <a16:creationId xmlns:a16="http://schemas.microsoft.com/office/drawing/2014/main" id="{C8FA778E-7388-3696-C0F1-6BC45BAA4083}"/>
            </a:ext>
          </a:extLst>
        </cdr:cNvPr>
        <cdr:cNvSpPr/>
      </cdr:nvSpPr>
      <cdr:spPr>
        <a:xfrm xmlns:a="http://schemas.openxmlformats.org/drawingml/2006/main" flipH="1">
          <a:off x="2988437" y="2286000"/>
          <a:ext cx="290884" cy="2476500"/>
        </a:xfrm>
        <a:prstGeom xmlns:a="http://schemas.openxmlformats.org/drawingml/2006/main" prst="rightBrace">
          <a:avLst>
            <a:gd name="adj1" fmla="val 57296"/>
            <a:gd name="adj2" fmla="val 47635"/>
          </a:avLst>
        </a:prstGeom>
        <a:ln xmlns:a="http://schemas.openxmlformats.org/drawingml/2006/main" w="22225">
          <a:solidFill>
            <a:srgbClr val="B61212"/>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nchor="ct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ctr" eaLnBrk="1" fontAlgn="auto" latinLnBrk="1" hangingPunct="1">
            <a:spcBef>
              <a:spcPts val="0"/>
            </a:spcBef>
            <a:spcAft>
              <a:spcPts val="0"/>
            </a:spcAft>
            <a:defRPr/>
          </a:pPr>
          <a:endParaRPr lang="lv-LV">
            <a:solidFill>
              <a:srgbClr val="4A6826"/>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0.13009</cdr:y>
    </cdr:from>
    <cdr:to>
      <cdr:x>0.11858</cdr:x>
      <cdr:y>0.16595</cdr:y>
    </cdr:to>
    <cdr:sp macro="" textlink="">
      <cdr:nvSpPr>
        <cdr:cNvPr id="9" name="TextBox 1">
          <a:extLst xmlns:a="http://schemas.openxmlformats.org/drawingml/2006/main">
            <a:ext uri="{FF2B5EF4-FFF2-40B4-BE49-F238E27FC236}">
              <a16:creationId xmlns:a16="http://schemas.microsoft.com/office/drawing/2014/main" id="{44472B1D-98DB-4872-8577-55E9FD9FBC89}"/>
            </a:ext>
          </a:extLst>
        </cdr:cNvPr>
        <cdr:cNvSpPr txBox="1"/>
      </cdr:nvSpPr>
      <cdr:spPr>
        <a:xfrm xmlns:a="http://schemas.openxmlformats.org/drawingml/2006/main">
          <a:off x="0" y="759623"/>
          <a:ext cx="1388988" cy="20938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0.86223</cdr:y>
    </cdr:from>
    <cdr:to>
      <cdr:x>0.13771</cdr:x>
      <cdr:y>0.90111</cdr:y>
    </cdr:to>
    <cdr:sp macro="" textlink="">
      <cdr:nvSpPr>
        <cdr:cNvPr id="10" name="TextBox 1">
          <a:extLst xmlns:a="http://schemas.openxmlformats.org/drawingml/2006/main">
            <a:ext uri="{FF2B5EF4-FFF2-40B4-BE49-F238E27FC236}">
              <a16:creationId xmlns:a16="http://schemas.microsoft.com/office/drawing/2014/main" id="{CC07AF31-1410-40FD-AF0A-FEDB10B1894C}"/>
            </a:ext>
          </a:extLst>
        </cdr:cNvPr>
        <cdr:cNvSpPr txBox="1"/>
      </cdr:nvSpPr>
      <cdr:spPr>
        <a:xfrm xmlns:a="http://schemas.openxmlformats.org/drawingml/2006/main">
          <a:off x="0" y="5324599"/>
          <a:ext cx="1646383" cy="2401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Apdzīvota</a:t>
          </a:r>
          <a:r>
            <a:rPr lang="lv-LV" sz="1000" b="1" baseline="0" dirty="0">
              <a:latin typeface="Arial" panose="020B0604020202020204" pitchFamily="34" charset="0"/>
              <a:cs typeface="Arial" panose="020B0604020202020204" pitchFamily="34" charset="0"/>
            </a:rPr>
            <a:t> vieta</a:t>
          </a:r>
          <a:endParaRPr lang="lv-LV" sz="10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0.19573</cdr:y>
    </cdr:from>
    <cdr:to>
      <cdr:x>0.11858</cdr:x>
      <cdr:y>0.23463</cdr:y>
    </cdr:to>
    <cdr:sp macro="" textlink="">
      <cdr:nvSpPr>
        <cdr:cNvPr id="11" name="TextBox 1">
          <a:extLst xmlns:a="http://schemas.openxmlformats.org/drawingml/2006/main">
            <a:ext uri="{FF2B5EF4-FFF2-40B4-BE49-F238E27FC236}">
              <a16:creationId xmlns:a16="http://schemas.microsoft.com/office/drawing/2014/main" id="{D703D071-5FD5-4497-ADB5-5D4A46ABCB55}"/>
            </a:ext>
          </a:extLst>
        </cdr:cNvPr>
        <cdr:cNvSpPr txBox="1"/>
      </cdr:nvSpPr>
      <cdr:spPr>
        <a:xfrm xmlns:a="http://schemas.openxmlformats.org/drawingml/2006/main">
          <a:off x="0" y="1142886"/>
          <a:ext cx="1388988" cy="22713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0.73005</cdr:y>
    </cdr:from>
    <cdr:to>
      <cdr:x>0.11858</cdr:x>
      <cdr:y>0.76894</cdr:y>
    </cdr:to>
    <cdr:sp macro="" textlink="">
      <cdr:nvSpPr>
        <cdr:cNvPr id="12" name="TextBox 1">
          <a:extLst xmlns:a="http://schemas.openxmlformats.org/drawingml/2006/main">
            <a:ext uri="{FF2B5EF4-FFF2-40B4-BE49-F238E27FC236}">
              <a16:creationId xmlns:a16="http://schemas.microsoft.com/office/drawing/2014/main" id="{43CAFC6B-CDCD-4154-B885-693F906AE166}"/>
            </a:ext>
          </a:extLst>
        </cdr:cNvPr>
        <cdr:cNvSpPr txBox="1"/>
      </cdr:nvSpPr>
      <cdr:spPr>
        <a:xfrm xmlns:a="http://schemas.openxmlformats.org/drawingml/2006/main">
          <a:off x="0" y="4647447"/>
          <a:ext cx="1415165" cy="24757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cdr:x>
      <cdr:y>0.5992</cdr:y>
    </cdr:from>
    <cdr:to>
      <cdr:x>0.11858</cdr:x>
      <cdr:y>0.63809</cdr:y>
    </cdr:to>
    <cdr:sp macro="" textlink="">
      <cdr:nvSpPr>
        <cdr:cNvPr id="13" name="TextBox 1">
          <a:extLst xmlns:a="http://schemas.openxmlformats.org/drawingml/2006/main">
            <a:ext uri="{FF2B5EF4-FFF2-40B4-BE49-F238E27FC236}">
              <a16:creationId xmlns:a16="http://schemas.microsoft.com/office/drawing/2014/main" id="{6AF076EB-B3D9-4785-AEBE-086F6D37CABE}"/>
            </a:ext>
          </a:extLst>
        </cdr:cNvPr>
        <cdr:cNvSpPr txBox="1"/>
      </cdr:nvSpPr>
      <cdr:spPr>
        <a:xfrm xmlns:a="http://schemas.openxmlformats.org/drawingml/2006/main">
          <a:off x="0" y="3498766"/>
          <a:ext cx="1388988" cy="22708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0.4218</cdr:y>
    </cdr:from>
    <cdr:to>
      <cdr:x>0.11858</cdr:x>
      <cdr:y>0.46069</cdr:y>
    </cdr:to>
    <cdr:sp macro="" textlink="">
      <cdr:nvSpPr>
        <cdr:cNvPr id="14" name="TextBox 1">
          <a:extLst xmlns:a="http://schemas.openxmlformats.org/drawingml/2006/main">
            <a:ext uri="{FF2B5EF4-FFF2-40B4-BE49-F238E27FC236}">
              <a16:creationId xmlns:a16="http://schemas.microsoft.com/office/drawing/2014/main" id="{C18210BF-695A-4E41-82D3-B5A30F88625E}"/>
            </a:ext>
          </a:extLst>
        </cdr:cNvPr>
        <cdr:cNvSpPr txBox="1"/>
      </cdr:nvSpPr>
      <cdr:spPr>
        <a:xfrm xmlns:a="http://schemas.openxmlformats.org/drawingml/2006/main">
          <a:off x="0" y="2462881"/>
          <a:ext cx="1388988" cy="22708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0.34873</cdr:y>
    </cdr:from>
    <cdr:to>
      <cdr:x>0.13612</cdr:x>
      <cdr:y>0.39064</cdr:y>
    </cdr:to>
    <cdr:sp macro="" textlink="">
      <cdr:nvSpPr>
        <cdr:cNvPr id="15" name="TextBox 1">
          <a:extLst xmlns:a="http://schemas.openxmlformats.org/drawingml/2006/main">
            <a:ext uri="{FF2B5EF4-FFF2-40B4-BE49-F238E27FC236}">
              <a16:creationId xmlns:a16="http://schemas.microsoft.com/office/drawing/2014/main" id="{A14E8BDE-0093-406C-AF35-C32979E2E26A}"/>
            </a:ext>
          </a:extLst>
        </cdr:cNvPr>
        <cdr:cNvSpPr txBox="1"/>
      </cdr:nvSpPr>
      <cdr:spPr>
        <a:xfrm xmlns:a="http://schemas.openxmlformats.org/drawingml/2006/main">
          <a:off x="0" y="2036271"/>
          <a:ext cx="1594443" cy="24471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0</cdr:x>
      <cdr:y>0.50336</cdr:y>
    </cdr:from>
    <cdr:to>
      <cdr:x>0.12879</cdr:x>
      <cdr:y>0.54021</cdr:y>
    </cdr:to>
    <cdr:sp macro="" textlink="">
      <cdr:nvSpPr>
        <cdr:cNvPr id="22" name="TextBox 1">
          <a:extLst xmlns:a="http://schemas.openxmlformats.org/drawingml/2006/main">
            <a:ext uri="{FF2B5EF4-FFF2-40B4-BE49-F238E27FC236}">
              <a16:creationId xmlns:a16="http://schemas.microsoft.com/office/drawing/2014/main" id="{6410EBBB-BF65-4EAA-8B3E-8A5456B3883C}"/>
            </a:ext>
          </a:extLst>
        </cdr:cNvPr>
        <cdr:cNvSpPr txBox="1"/>
      </cdr:nvSpPr>
      <cdr:spPr>
        <a:xfrm xmlns:a="http://schemas.openxmlformats.org/drawingml/2006/main">
          <a:off x="0" y="2939142"/>
          <a:ext cx="1508583" cy="21516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00" b="1" dirty="0">
              <a:latin typeface="Arial" panose="020B0604020202020204" pitchFamily="34" charset="0"/>
              <a:cs typeface="Arial" panose="020B0604020202020204" pitchFamily="34" charset="0"/>
            </a:rPr>
            <a:t>Nodarbinātības sektors</a:t>
          </a:r>
        </a:p>
      </cdr:txBody>
    </cdr:sp>
  </cdr:relSizeAnchor>
  <cdr:relSizeAnchor xmlns:cdr="http://schemas.openxmlformats.org/drawingml/2006/chartDrawing">
    <cdr:from>
      <cdr:x>0</cdr:x>
      <cdr:y>0.95339</cdr:y>
    </cdr:from>
    <cdr:to>
      <cdr:x>0.65805</cdr:x>
      <cdr:y>1</cdr:y>
    </cdr:to>
    <cdr:sp macro="" textlink="">
      <cdr:nvSpPr>
        <cdr:cNvPr id="17" name="TextBox 1">
          <a:extLst xmlns:a="http://schemas.openxmlformats.org/drawingml/2006/main">
            <a:ext uri="{FF2B5EF4-FFF2-40B4-BE49-F238E27FC236}">
              <a16:creationId xmlns:a16="http://schemas.microsoft.com/office/drawing/2014/main" id="{F46B7BEB-82B0-497B-9200-6D6ED3153524}"/>
            </a:ext>
          </a:extLst>
        </cdr:cNvPr>
        <cdr:cNvSpPr txBox="1"/>
      </cdr:nvSpPr>
      <cdr:spPr>
        <a:xfrm xmlns:a="http://schemas.openxmlformats.org/drawingml/2006/main">
          <a:off x="-227478" y="5538366"/>
          <a:ext cx="7708075" cy="270764"/>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lv-LV" sz="800" dirty="0">
              <a:effectLst/>
              <a:latin typeface="Arial" panose="020B0604020202020204" pitchFamily="34" charset="0"/>
              <a:ea typeface="+mn-ea"/>
              <a:cs typeface="Arial" panose="020B0604020202020204" pitchFamily="34" charset="0"/>
            </a:rPr>
            <a:t>Bāze: visi respondenti, respondentu skaitu grupās skat</a:t>
          </a:r>
          <a:r>
            <a:rPr lang="lv-LV" sz="800" baseline="0" dirty="0">
              <a:effectLst/>
              <a:latin typeface="Arial" panose="020B0604020202020204" pitchFamily="34" charset="0"/>
              <a:ea typeface="+mn-ea"/>
              <a:cs typeface="Arial" panose="020B0604020202020204" pitchFamily="34" charset="0"/>
            </a:rPr>
            <a:t>. respondentu sociāldemogrāfiskajā profilā 4. </a:t>
          </a:r>
          <a:r>
            <a:rPr lang="lv-LV" sz="800" baseline="0" dirty="0" err="1">
              <a:effectLst/>
              <a:latin typeface="Arial" panose="020B0604020202020204" pitchFamily="34" charset="0"/>
              <a:ea typeface="+mn-ea"/>
              <a:cs typeface="Arial" panose="020B0604020202020204" pitchFamily="34" charset="0"/>
            </a:rPr>
            <a:t>lpp</a:t>
          </a:r>
          <a:endParaRPr lang="lv-LV" sz="800" dirty="0">
            <a:effectLst/>
            <a:latin typeface="Arial" panose="020B0604020202020204" pitchFamily="34" charset="0"/>
            <a:ea typeface="+mn-ea"/>
            <a:cs typeface="Arial" panose="020B0604020202020204" pitchFamily="34" charset="0"/>
          </a:endParaRPr>
        </a:p>
      </cdr:txBody>
    </cdr:sp>
  </cdr:relSizeAnchor>
  <cdr:relSizeAnchor xmlns:cdr="http://schemas.openxmlformats.org/drawingml/2006/chartDrawing">
    <cdr:from>
      <cdr:x>0</cdr:x>
      <cdr:y>0</cdr:y>
    </cdr:from>
    <cdr:to>
      <cdr:x>1</cdr:x>
      <cdr:y>0.04685</cdr:y>
    </cdr:to>
    <cdr:sp macro="" textlink="">
      <cdr:nvSpPr>
        <cdr:cNvPr id="3" name="TextBox 1">
          <a:extLst xmlns:a="http://schemas.openxmlformats.org/drawingml/2006/main">
            <a:ext uri="{FF2B5EF4-FFF2-40B4-BE49-F238E27FC236}">
              <a16:creationId xmlns:a16="http://schemas.microsoft.com/office/drawing/2014/main" id="{7D7A1330-9392-F8F9-09A4-E85FF5CE7F2E}"/>
            </a:ext>
          </a:extLst>
        </cdr:cNvPr>
        <cdr:cNvSpPr txBox="1"/>
      </cdr:nvSpPr>
      <cdr:spPr>
        <a:xfrm xmlns:a="http://schemas.openxmlformats.org/drawingml/2006/main">
          <a:off x="0" y="0"/>
          <a:ext cx="11713510" cy="27214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200" dirty="0">
              <a:latin typeface="Arial" panose="020B0604020202020204" pitchFamily="34" charset="0"/>
              <a:cs typeface="Arial" panose="020B0604020202020204" pitchFamily="34" charset="0"/>
            </a:rPr>
            <a:t>L1. </a:t>
          </a:r>
          <a:r>
            <a:rPr lang="lv-LV" sz="1200" i="1" dirty="0">
              <a:latin typeface="Arial" panose="020B0604020202020204" pitchFamily="34" charset="0"/>
              <a:cs typeface="Arial" panose="020B0604020202020204" pitchFamily="34" charset="0"/>
            </a:rPr>
            <a:t>"Vai Jūs atbalstītu Stūra mājas izmantošanu privātai komercdarbībai, ja tiek nodrošināta Latvijas Okupācijas muzeja ekspozīcija ēkas pagrabstāvā un 1.stāvā?"</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E24AD25-D991-4731-8CA6-3939E78045F1}"/>
              </a:ext>
            </a:extLst>
          </p:cNvPr>
          <p:cNvSpPr>
            <a:spLocks noGrp="1"/>
          </p:cNvSpPr>
          <p:nvPr>
            <p:ph type="hdr" sz="quarter"/>
          </p:nvPr>
        </p:nvSpPr>
        <p:spPr>
          <a:xfrm>
            <a:off x="1" y="0"/>
            <a:ext cx="3078513" cy="512225"/>
          </a:xfrm>
          <a:prstGeom prst="rect">
            <a:avLst/>
          </a:prstGeom>
        </p:spPr>
        <p:txBody>
          <a:bodyPr vert="horz" lIns="94770" tIns="47385" rIns="94770" bIns="47385" rtlCol="0"/>
          <a:lstStyle>
            <a:lvl1pPr algn="l">
              <a:defRPr sz="1200"/>
            </a:lvl1pPr>
          </a:lstStyle>
          <a:p>
            <a:endParaRPr lang="en-US"/>
          </a:p>
        </p:txBody>
      </p:sp>
      <p:sp>
        <p:nvSpPr>
          <p:cNvPr id="3" name="Date Placeholder 2">
            <a:extLst>
              <a:ext uri="{FF2B5EF4-FFF2-40B4-BE49-F238E27FC236}">
                <a16:creationId xmlns:a16="http://schemas.microsoft.com/office/drawing/2014/main" id="{9647A054-1F31-4FE8-8B51-D2CBAF1F0A14}"/>
              </a:ext>
            </a:extLst>
          </p:cNvPr>
          <p:cNvSpPr>
            <a:spLocks noGrp="1"/>
          </p:cNvSpPr>
          <p:nvPr>
            <p:ph type="dt" sz="quarter" idx="1"/>
          </p:nvPr>
        </p:nvSpPr>
        <p:spPr>
          <a:xfrm>
            <a:off x="4022305" y="0"/>
            <a:ext cx="3078513" cy="512225"/>
          </a:xfrm>
          <a:prstGeom prst="rect">
            <a:avLst/>
          </a:prstGeom>
        </p:spPr>
        <p:txBody>
          <a:bodyPr vert="horz" lIns="94770" tIns="47385" rIns="94770" bIns="47385" rtlCol="0"/>
          <a:lstStyle>
            <a:lvl1pPr algn="r">
              <a:defRPr sz="1200"/>
            </a:lvl1pPr>
          </a:lstStyle>
          <a:p>
            <a:fld id="{38E8BE21-3E17-48C4-99B2-3965A4F6B7D2}" type="datetimeFigureOut">
              <a:rPr lang="en-US" smtClean="0"/>
              <a:t>2/20/2024</a:t>
            </a:fld>
            <a:endParaRPr lang="en-US"/>
          </a:p>
        </p:txBody>
      </p:sp>
      <p:sp>
        <p:nvSpPr>
          <p:cNvPr id="4" name="Footer Placeholder 3">
            <a:extLst>
              <a:ext uri="{FF2B5EF4-FFF2-40B4-BE49-F238E27FC236}">
                <a16:creationId xmlns:a16="http://schemas.microsoft.com/office/drawing/2014/main" id="{0F591750-8E2F-411F-BC31-57B53720BC3D}"/>
              </a:ext>
            </a:extLst>
          </p:cNvPr>
          <p:cNvSpPr>
            <a:spLocks noGrp="1"/>
          </p:cNvSpPr>
          <p:nvPr>
            <p:ph type="ftr" sz="quarter" idx="2"/>
          </p:nvPr>
        </p:nvSpPr>
        <p:spPr>
          <a:xfrm>
            <a:off x="1" y="9720800"/>
            <a:ext cx="3078513" cy="512225"/>
          </a:xfrm>
          <a:prstGeom prst="rect">
            <a:avLst/>
          </a:prstGeom>
        </p:spPr>
        <p:txBody>
          <a:bodyPr vert="horz" lIns="94770" tIns="47385" rIns="94770" bIns="47385"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F26FBE3-BBAA-4909-8BFA-D5709F2B9E75}"/>
              </a:ext>
            </a:extLst>
          </p:cNvPr>
          <p:cNvSpPr>
            <a:spLocks noGrp="1"/>
          </p:cNvSpPr>
          <p:nvPr>
            <p:ph type="sldNum" sz="quarter" idx="3"/>
          </p:nvPr>
        </p:nvSpPr>
        <p:spPr>
          <a:xfrm>
            <a:off x="4022305" y="9720800"/>
            <a:ext cx="3078513" cy="512225"/>
          </a:xfrm>
          <a:prstGeom prst="rect">
            <a:avLst/>
          </a:prstGeom>
        </p:spPr>
        <p:txBody>
          <a:bodyPr vert="horz" lIns="94770" tIns="47385" rIns="94770" bIns="47385" rtlCol="0" anchor="b"/>
          <a:lstStyle>
            <a:lvl1pPr algn="r">
              <a:defRPr sz="1200"/>
            </a:lvl1pPr>
          </a:lstStyle>
          <a:p>
            <a:fld id="{2F46140F-CDBE-4692-855F-83DCDF1A1584}" type="slidenum">
              <a:rPr lang="en-US" smtClean="0"/>
              <a:t>‹#›</a:t>
            </a:fld>
            <a:endParaRPr lang="en-US"/>
          </a:p>
        </p:txBody>
      </p:sp>
    </p:spTree>
    <p:extLst>
      <p:ext uri="{BB962C8B-B14F-4D97-AF65-F5344CB8AC3E}">
        <p14:creationId xmlns:p14="http://schemas.microsoft.com/office/powerpoint/2010/main" val="15790572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39" cy="513429"/>
          </a:xfrm>
          <a:prstGeom prst="rect">
            <a:avLst/>
          </a:prstGeom>
        </p:spPr>
        <p:txBody>
          <a:bodyPr vert="horz" lIns="94770" tIns="47385" rIns="94770" bIns="47385" rtlCol="0"/>
          <a:lstStyle>
            <a:lvl1pPr algn="l">
              <a:defRPr sz="1200"/>
            </a:lvl1pPr>
          </a:lstStyle>
          <a:p>
            <a:endParaRPr lang="lv-LV"/>
          </a:p>
        </p:txBody>
      </p:sp>
      <p:sp>
        <p:nvSpPr>
          <p:cNvPr id="3" name="Date Placeholder 2"/>
          <p:cNvSpPr>
            <a:spLocks noGrp="1"/>
          </p:cNvSpPr>
          <p:nvPr>
            <p:ph type="dt" idx="1"/>
          </p:nvPr>
        </p:nvSpPr>
        <p:spPr>
          <a:xfrm>
            <a:off x="4023094" y="0"/>
            <a:ext cx="3077739" cy="513429"/>
          </a:xfrm>
          <a:prstGeom prst="rect">
            <a:avLst/>
          </a:prstGeom>
        </p:spPr>
        <p:txBody>
          <a:bodyPr vert="horz" lIns="94770" tIns="47385" rIns="94770" bIns="47385" rtlCol="0"/>
          <a:lstStyle>
            <a:lvl1pPr algn="r">
              <a:defRPr sz="1200"/>
            </a:lvl1pPr>
          </a:lstStyle>
          <a:p>
            <a:fld id="{CE007C15-34CF-4236-ADF4-1E47C07854AD}" type="datetimeFigureOut">
              <a:rPr lang="lv-LV" smtClean="0"/>
              <a:t>20.02.2024</a:t>
            </a:fld>
            <a:endParaRPr lang="lv-LV"/>
          </a:p>
        </p:txBody>
      </p:sp>
      <p:sp>
        <p:nvSpPr>
          <p:cNvPr id="4" name="Slide Image Placeholder 3"/>
          <p:cNvSpPr>
            <a:spLocks noGrp="1" noRot="1" noChangeAspect="1"/>
          </p:cNvSpPr>
          <p:nvPr>
            <p:ph type="sldImg" idx="2"/>
          </p:nvPr>
        </p:nvSpPr>
        <p:spPr>
          <a:xfrm>
            <a:off x="482600" y="1279525"/>
            <a:ext cx="6137275" cy="3452813"/>
          </a:xfrm>
          <a:prstGeom prst="rect">
            <a:avLst/>
          </a:prstGeom>
          <a:noFill/>
          <a:ln w="12700">
            <a:solidFill>
              <a:prstClr val="black"/>
            </a:solidFill>
          </a:ln>
        </p:spPr>
        <p:txBody>
          <a:bodyPr vert="horz" lIns="94770" tIns="47385" rIns="94770" bIns="47385" rtlCol="0" anchor="ctr"/>
          <a:lstStyle/>
          <a:p>
            <a:endParaRPr lang="lv-LV"/>
          </a:p>
        </p:txBody>
      </p:sp>
      <p:sp>
        <p:nvSpPr>
          <p:cNvPr id="5" name="Notes Placeholder 4"/>
          <p:cNvSpPr>
            <a:spLocks noGrp="1"/>
          </p:cNvSpPr>
          <p:nvPr>
            <p:ph type="body" sz="quarter" idx="3"/>
          </p:nvPr>
        </p:nvSpPr>
        <p:spPr>
          <a:xfrm>
            <a:off x="710249" y="4924644"/>
            <a:ext cx="5681980" cy="4029253"/>
          </a:xfrm>
          <a:prstGeom prst="rect">
            <a:avLst/>
          </a:prstGeom>
        </p:spPr>
        <p:txBody>
          <a:bodyPr vert="horz" lIns="94770" tIns="47385" rIns="94770" bIns="4738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1" y="9719599"/>
            <a:ext cx="3077739" cy="513428"/>
          </a:xfrm>
          <a:prstGeom prst="rect">
            <a:avLst/>
          </a:prstGeom>
        </p:spPr>
        <p:txBody>
          <a:bodyPr vert="horz" lIns="94770" tIns="47385" rIns="94770" bIns="47385" rtlCol="0" anchor="b"/>
          <a:lstStyle>
            <a:lvl1pPr algn="l">
              <a:defRPr sz="1200"/>
            </a:lvl1pPr>
          </a:lstStyle>
          <a:p>
            <a:endParaRPr lang="lv-LV"/>
          </a:p>
        </p:txBody>
      </p:sp>
      <p:sp>
        <p:nvSpPr>
          <p:cNvPr id="7" name="Slide Number Placeholder 6"/>
          <p:cNvSpPr>
            <a:spLocks noGrp="1"/>
          </p:cNvSpPr>
          <p:nvPr>
            <p:ph type="sldNum" sz="quarter" idx="5"/>
          </p:nvPr>
        </p:nvSpPr>
        <p:spPr>
          <a:xfrm>
            <a:off x="4023094" y="9719599"/>
            <a:ext cx="3077739" cy="513428"/>
          </a:xfrm>
          <a:prstGeom prst="rect">
            <a:avLst/>
          </a:prstGeom>
        </p:spPr>
        <p:txBody>
          <a:bodyPr vert="horz" lIns="94770" tIns="47385" rIns="94770" bIns="47385" rtlCol="0" anchor="b"/>
          <a:lstStyle>
            <a:lvl1pPr algn="r">
              <a:defRPr sz="1200"/>
            </a:lvl1pPr>
          </a:lstStyle>
          <a:p>
            <a:fld id="{5EC42E2D-160D-412A-A220-AB9C8796808B}" type="slidenum">
              <a:rPr lang="lv-LV" smtClean="0"/>
              <a:t>‹#›</a:t>
            </a:fld>
            <a:endParaRPr lang="lv-LV"/>
          </a:p>
        </p:txBody>
      </p:sp>
    </p:spTree>
    <p:extLst>
      <p:ext uri="{BB962C8B-B14F-4D97-AF65-F5344CB8AC3E}">
        <p14:creationId xmlns:p14="http://schemas.microsoft.com/office/powerpoint/2010/main" val="3695762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D85F47A3-7146-4D45-9BFC-F2BA3FBAAB1F}"/>
              </a:ext>
            </a:extLst>
          </p:cNvPr>
          <p:cNvSpPr>
            <a:spLocks noGrp="1" noChangeArrowheads="1"/>
          </p:cNvSpPr>
          <p:nvPr>
            <p:ph type="sldNum" sz="quarter" idx="5"/>
          </p:nvPr>
        </p:nvSpPr>
        <p:spPr>
          <a:noFill/>
        </p:spPr>
        <p:txBody>
          <a:bodyPr/>
          <a:lstStyle>
            <a:lvl1pPr defTabSz="957579">
              <a:spcBef>
                <a:spcPct val="30000"/>
              </a:spcBef>
              <a:defRPr sz="1200">
                <a:solidFill>
                  <a:schemeClr val="tx1"/>
                </a:solidFill>
                <a:latin typeface="Arial" panose="020B0604020202020204" pitchFamily="34" charset="0"/>
              </a:defRPr>
            </a:lvl1pPr>
            <a:lvl2pPr marL="768367" indent="-294514" defTabSz="957579">
              <a:spcBef>
                <a:spcPct val="30000"/>
              </a:spcBef>
              <a:defRPr sz="1200">
                <a:solidFill>
                  <a:schemeClr val="tx1"/>
                </a:solidFill>
                <a:latin typeface="Arial" panose="020B0604020202020204" pitchFamily="34" charset="0"/>
              </a:defRPr>
            </a:lvl2pPr>
            <a:lvl3pPr marL="1182989" indent="-235282" defTabSz="957579">
              <a:spcBef>
                <a:spcPct val="30000"/>
              </a:spcBef>
              <a:defRPr sz="1200">
                <a:solidFill>
                  <a:schemeClr val="tx1"/>
                </a:solidFill>
                <a:latin typeface="Arial" panose="020B0604020202020204" pitchFamily="34" charset="0"/>
              </a:defRPr>
            </a:lvl3pPr>
            <a:lvl4pPr marL="1656842" indent="-235282" defTabSz="957579">
              <a:spcBef>
                <a:spcPct val="30000"/>
              </a:spcBef>
              <a:defRPr sz="1200">
                <a:solidFill>
                  <a:schemeClr val="tx1"/>
                </a:solidFill>
                <a:latin typeface="Arial" panose="020B0604020202020204" pitchFamily="34" charset="0"/>
              </a:defRPr>
            </a:lvl4pPr>
            <a:lvl5pPr marL="2130696" indent="-235282" defTabSz="957579">
              <a:spcBef>
                <a:spcPct val="30000"/>
              </a:spcBef>
              <a:defRPr sz="1200">
                <a:solidFill>
                  <a:schemeClr val="tx1"/>
                </a:solidFill>
                <a:latin typeface="Arial" panose="020B0604020202020204" pitchFamily="34" charset="0"/>
              </a:defRPr>
            </a:lvl5pPr>
            <a:lvl6pPr marL="2604550" indent="-235282" defTabSz="957579" eaLnBrk="0" fontAlgn="base" hangingPunct="0">
              <a:spcBef>
                <a:spcPct val="30000"/>
              </a:spcBef>
              <a:spcAft>
                <a:spcPct val="0"/>
              </a:spcAft>
              <a:defRPr sz="1200">
                <a:solidFill>
                  <a:schemeClr val="tx1"/>
                </a:solidFill>
                <a:latin typeface="Arial" panose="020B0604020202020204" pitchFamily="34" charset="0"/>
              </a:defRPr>
            </a:lvl6pPr>
            <a:lvl7pPr marL="3078403" indent="-235282" defTabSz="957579" eaLnBrk="0" fontAlgn="base" hangingPunct="0">
              <a:spcBef>
                <a:spcPct val="30000"/>
              </a:spcBef>
              <a:spcAft>
                <a:spcPct val="0"/>
              </a:spcAft>
              <a:defRPr sz="1200">
                <a:solidFill>
                  <a:schemeClr val="tx1"/>
                </a:solidFill>
                <a:latin typeface="Arial" panose="020B0604020202020204" pitchFamily="34" charset="0"/>
              </a:defRPr>
            </a:lvl7pPr>
            <a:lvl8pPr marL="3552257" indent="-235282" defTabSz="957579" eaLnBrk="0" fontAlgn="base" hangingPunct="0">
              <a:spcBef>
                <a:spcPct val="30000"/>
              </a:spcBef>
              <a:spcAft>
                <a:spcPct val="0"/>
              </a:spcAft>
              <a:defRPr sz="1200">
                <a:solidFill>
                  <a:schemeClr val="tx1"/>
                </a:solidFill>
                <a:latin typeface="Arial" panose="020B0604020202020204" pitchFamily="34" charset="0"/>
              </a:defRPr>
            </a:lvl8pPr>
            <a:lvl9pPr marL="4026110" indent="-235282" defTabSz="957579"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8EC6B94-A0D4-42B1-86BE-AB365EBB24AB}" type="slidenum">
              <a:rPr lang="lv-LV" altLang="en-US" smtClean="0"/>
              <a:pPr>
                <a:spcBef>
                  <a:spcPct val="0"/>
                </a:spcBef>
              </a:pPr>
              <a:t>1</a:t>
            </a:fld>
            <a:endParaRPr lang="lv-LV" altLang="en-US"/>
          </a:p>
        </p:txBody>
      </p:sp>
      <p:sp>
        <p:nvSpPr>
          <p:cNvPr id="5123" name="Rectangle 2">
            <a:extLst>
              <a:ext uri="{FF2B5EF4-FFF2-40B4-BE49-F238E27FC236}">
                <a16:creationId xmlns:a16="http://schemas.microsoft.com/office/drawing/2014/main" id="{8BEEF87B-8DAC-4547-94D7-ECBFE70C5B91}"/>
              </a:ext>
            </a:extLst>
          </p:cNvPr>
          <p:cNvSpPr>
            <a:spLocks noGrp="1" noRot="1" noChangeAspect="1" noChangeArrowheads="1" noTextEdit="1"/>
          </p:cNvSpPr>
          <p:nvPr>
            <p:ph type="sldImg"/>
          </p:nvPr>
        </p:nvSpPr>
        <p:spPr>
          <a:xfrm>
            <a:off x="146050" y="765175"/>
            <a:ext cx="6823075" cy="3838575"/>
          </a:xfrm>
          <a:ln/>
        </p:spPr>
      </p:sp>
      <p:sp>
        <p:nvSpPr>
          <p:cNvPr id="5124" name="Rectangle 3">
            <a:extLst>
              <a:ext uri="{FF2B5EF4-FFF2-40B4-BE49-F238E27FC236}">
                <a16:creationId xmlns:a16="http://schemas.microsoft.com/office/drawing/2014/main" id="{23852393-8293-444D-9F4B-55CE643E534D}"/>
              </a:ext>
            </a:extLst>
          </p:cNvPr>
          <p:cNvSpPr>
            <a:spLocks noGrp="1" noChangeArrowheads="1"/>
          </p:cNvSpPr>
          <p:nvPr>
            <p:ph type="body" idx="1"/>
          </p:nvPr>
        </p:nvSpPr>
        <p:spPr>
          <a:xfrm>
            <a:off x="709917" y="4863673"/>
            <a:ext cx="5682643" cy="4603471"/>
          </a:xfrm>
          <a:noFill/>
        </p:spPr>
        <p:txBody>
          <a:bodyPr/>
          <a:lstStyle/>
          <a:p>
            <a:pPr eaLnBrk="1" hangingPunct="1"/>
            <a:endParaRPr lang="lv-LV"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EC42E2D-160D-412A-A220-AB9C8796808B}" type="slidenum">
              <a:rPr lang="lv-LV" smtClean="0"/>
              <a:t>10</a:t>
            </a:fld>
            <a:endParaRPr lang="lv-LV"/>
          </a:p>
        </p:txBody>
      </p:sp>
    </p:spTree>
    <p:extLst>
      <p:ext uri="{BB962C8B-B14F-4D97-AF65-F5344CB8AC3E}">
        <p14:creationId xmlns:p14="http://schemas.microsoft.com/office/powerpoint/2010/main" val="10614803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a:extLst>
              <a:ext uri="{FF2B5EF4-FFF2-40B4-BE49-F238E27FC236}">
                <a16:creationId xmlns:a16="http://schemas.microsoft.com/office/drawing/2014/main" id="{8F0E4E79-B7D1-4F36-8574-BC3E786238CA}"/>
              </a:ext>
            </a:extLst>
          </p:cNvPr>
          <p:cNvSpPr>
            <a:spLocks noGrp="1" noChangeArrowheads="1"/>
          </p:cNvSpPr>
          <p:nvPr>
            <p:ph type="sldNum" sz="quarter" idx="5"/>
          </p:nvPr>
        </p:nvSpPr>
        <p:spPr>
          <a:noFill/>
        </p:spPr>
        <p:txBody>
          <a:bodyPr/>
          <a:lstStyle>
            <a:lvl1pPr defTabSz="957579">
              <a:spcBef>
                <a:spcPct val="30000"/>
              </a:spcBef>
              <a:defRPr sz="1200">
                <a:solidFill>
                  <a:schemeClr val="tx1"/>
                </a:solidFill>
                <a:latin typeface="Arial" panose="020B0604020202020204" pitchFamily="34" charset="0"/>
              </a:defRPr>
            </a:lvl1pPr>
            <a:lvl2pPr marL="768367" indent="-294514" defTabSz="957579">
              <a:spcBef>
                <a:spcPct val="30000"/>
              </a:spcBef>
              <a:defRPr sz="1200">
                <a:solidFill>
                  <a:schemeClr val="tx1"/>
                </a:solidFill>
                <a:latin typeface="Arial" panose="020B0604020202020204" pitchFamily="34" charset="0"/>
              </a:defRPr>
            </a:lvl2pPr>
            <a:lvl3pPr marL="1182989" indent="-235282" defTabSz="957579">
              <a:spcBef>
                <a:spcPct val="30000"/>
              </a:spcBef>
              <a:defRPr sz="1200">
                <a:solidFill>
                  <a:schemeClr val="tx1"/>
                </a:solidFill>
                <a:latin typeface="Arial" panose="020B0604020202020204" pitchFamily="34" charset="0"/>
              </a:defRPr>
            </a:lvl3pPr>
            <a:lvl4pPr marL="1656842" indent="-235282" defTabSz="957579">
              <a:spcBef>
                <a:spcPct val="30000"/>
              </a:spcBef>
              <a:defRPr sz="1200">
                <a:solidFill>
                  <a:schemeClr val="tx1"/>
                </a:solidFill>
                <a:latin typeface="Arial" panose="020B0604020202020204" pitchFamily="34" charset="0"/>
              </a:defRPr>
            </a:lvl4pPr>
            <a:lvl5pPr marL="2130696" indent="-235282" defTabSz="957579">
              <a:spcBef>
                <a:spcPct val="30000"/>
              </a:spcBef>
              <a:defRPr sz="1200">
                <a:solidFill>
                  <a:schemeClr val="tx1"/>
                </a:solidFill>
                <a:latin typeface="Arial" panose="020B0604020202020204" pitchFamily="34" charset="0"/>
              </a:defRPr>
            </a:lvl5pPr>
            <a:lvl6pPr marL="2604550" indent="-235282" defTabSz="957579" eaLnBrk="0" fontAlgn="base" hangingPunct="0">
              <a:spcBef>
                <a:spcPct val="30000"/>
              </a:spcBef>
              <a:spcAft>
                <a:spcPct val="0"/>
              </a:spcAft>
              <a:defRPr sz="1200">
                <a:solidFill>
                  <a:schemeClr val="tx1"/>
                </a:solidFill>
                <a:latin typeface="Arial" panose="020B0604020202020204" pitchFamily="34" charset="0"/>
              </a:defRPr>
            </a:lvl6pPr>
            <a:lvl7pPr marL="3078403" indent="-235282" defTabSz="957579" eaLnBrk="0" fontAlgn="base" hangingPunct="0">
              <a:spcBef>
                <a:spcPct val="30000"/>
              </a:spcBef>
              <a:spcAft>
                <a:spcPct val="0"/>
              </a:spcAft>
              <a:defRPr sz="1200">
                <a:solidFill>
                  <a:schemeClr val="tx1"/>
                </a:solidFill>
                <a:latin typeface="Arial" panose="020B0604020202020204" pitchFamily="34" charset="0"/>
              </a:defRPr>
            </a:lvl7pPr>
            <a:lvl8pPr marL="3552257" indent="-235282" defTabSz="957579" eaLnBrk="0" fontAlgn="base" hangingPunct="0">
              <a:spcBef>
                <a:spcPct val="30000"/>
              </a:spcBef>
              <a:spcAft>
                <a:spcPct val="0"/>
              </a:spcAft>
              <a:defRPr sz="1200">
                <a:solidFill>
                  <a:schemeClr val="tx1"/>
                </a:solidFill>
                <a:latin typeface="Arial" panose="020B0604020202020204" pitchFamily="34" charset="0"/>
              </a:defRPr>
            </a:lvl8pPr>
            <a:lvl9pPr marL="4026110" indent="-235282" defTabSz="957579"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855E61C-7F50-4F63-8B55-DA3D586BBA7F}" type="slidenum">
              <a:rPr lang="lv-LV" altLang="en-US" smtClean="0"/>
              <a:pPr>
                <a:spcBef>
                  <a:spcPct val="0"/>
                </a:spcBef>
              </a:pPr>
              <a:t>11</a:t>
            </a:fld>
            <a:endParaRPr lang="lv-LV" altLang="en-US"/>
          </a:p>
        </p:txBody>
      </p:sp>
      <p:sp>
        <p:nvSpPr>
          <p:cNvPr id="103427" name="Rectangle 2">
            <a:extLst>
              <a:ext uri="{FF2B5EF4-FFF2-40B4-BE49-F238E27FC236}">
                <a16:creationId xmlns:a16="http://schemas.microsoft.com/office/drawing/2014/main" id="{0753B3CF-3549-4F31-BF15-993042445618}"/>
              </a:ext>
            </a:extLst>
          </p:cNvPr>
          <p:cNvSpPr>
            <a:spLocks noGrp="1" noRot="1" noChangeAspect="1" noChangeArrowheads="1" noTextEdit="1"/>
          </p:cNvSpPr>
          <p:nvPr>
            <p:ph type="sldImg"/>
          </p:nvPr>
        </p:nvSpPr>
        <p:spPr>
          <a:xfrm>
            <a:off x="146050" y="765175"/>
            <a:ext cx="6823075" cy="3838575"/>
          </a:xfrm>
          <a:ln/>
        </p:spPr>
      </p:sp>
      <p:sp>
        <p:nvSpPr>
          <p:cNvPr id="103428" name="Rectangle 3">
            <a:extLst>
              <a:ext uri="{FF2B5EF4-FFF2-40B4-BE49-F238E27FC236}">
                <a16:creationId xmlns:a16="http://schemas.microsoft.com/office/drawing/2014/main" id="{04FEDFAB-02CE-44A6-A91E-F5B6E4AE9DE8}"/>
              </a:ext>
            </a:extLst>
          </p:cNvPr>
          <p:cNvSpPr>
            <a:spLocks noGrp="1" noChangeArrowheads="1"/>
          </p:cNvSpPr>
          <p:nvPr>
            <p:ph type="body" idx="1"/>
          </p:nvPr>
        </p:nvSpPr>
        <p:spPr>
          <a:xfrm>
            <a:off x="709917" y="4863673"/>
            <a:ext cx="5682643" cy="4603471"/>
          </a:xfrm>
          <a:noFill/>
        </p:spPr>
        <p:txBody>
          <a:bodyPr/>
          <a:lstStyle/>
          <a:p>
            <a:pPr eaLnBrk="1" hangingPunct="1"/>
            <a:endParaRPr lang="lv-LV"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EC42E2D-160D-412A-A220-AB9C8796808B}" type="slidenum">
              <a:rPr lang="lv-LV" smtClean="0"/>
              <a:t>2</a:t>
            </a:fld>
            <a:endParaRPr lang="lv-LV"/>
          </a:p>
        </p:txBody>
      </p:sp>
    </p:spTree>
    <p:extLst>
      <p:ext uri="{BB962C8B-B14F-4D97-AF65-F5344CB8AC3E}">
        <p14:creationId xmlns:p14="http://schemas.microsoft.com/office/powerpoint/2010/main" val="2375460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EC42E2D-160D-412A-A220-AB9C8796808B}" type="slidenum">
              <a:rPr lang="lv-LV" smtClean="0"/>
              <a:t>3</a:t>
            </a:fld>
            <a:endParaRPr lang="lv-LV"/>
          </a:p>
        </p:txBody>
      </p:sp>
    </p:spTree>
    <p:extLst>
      <p:ext uri="{BB962C8B-B14F-4D97-AF65-F5344CB8AC3E}">
        <p14:creationId xmlns:p14="http://schemas.microsoft.com/office/powerpoint/2010/main" val="3183730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EC42E2D-160D-412A-A220-AB9C8796808B}" type="slidenum">
              <a:rPr lang="lv-LV" smtClean="0"/>
              <a:t>4</a:t>
            </a:fld>
            <a:endParaRPr lang="lv-LV"/>
          </a:p>
        </p:txBody>
      </p:sp>
    </p:spTree>
    <p:extLst>
      <p:ext uri="{BB962C8B-B14F-4D97-AF65-F5344CB8AC3E}">
        <p14:creationId xmlns:p14="http://schemas.microsoft.com/office/powerpoint/2010/main" val="686771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97908645-8BC1-44F5-80EC-1905CC1715E8}"/>
              </a:ext>
            </a:extLst>
          </p:cNvPr>
          <p:cNvSpPr>
            <a:spLocks noGrp="1" noChangeArrowheads="1"/>
          </p:cNvSpPr>
          <p:nvPr>
            <p:ph type="sldNum" sz="quarter" idx="5"/>
          </p:nvPr>
        </p:nvSpPr>
        <p:spPr>
          <a:noFill/>
        </p:spPr>
        <p:txBody>
          <a:bodyPr/>
          <a:lstStyle>
            <a:lvl1pPr defTabSz="957579">
              <a:spcBef>
                <a:spcPct val="30000"/>
              </a:spcBef>
              <a:defRPr sz="1200">
                <a:solidFill>
                  <a:schemeClr val="tx1"/>
                </a:solidFill>
                <a:latin typeface="Arial" panose="020B0604020202020204" pitchFamily="34" charset="0"/>
              </a:defRPr>
            </a:lvl1pPr>
            <a:lvl2pPr marL="768367" indent="-294514" defTabSz="957579">
              <a:spcBef>
                <a:spcPct val="30000"/>
              </a:spcBef>
              <a:defRPr sz="1200">
                <a:solidFill>
                  <a:schemeClr val="tx1"/>
                </a:solidFill>
                <a:latin typeface="Arial" panose="020B0604020202020204" pitchFamily="34" charset="0"/>
              </a:defRPr>
            </a:lvl2pPr>
            <a:lvl3pPr marL="1182989" indent="-235282" defTabSz="957579">
              <a:spcBef>
                <a:spcPct val="30000"/>
              </a:spcBef>
              <a:defRPr sz="1200">
                <a:solidFill>
                  <a:schemeClr val="tx1"/>
                </a:solidFill>
                <a:latin typeface="Arial" panose="020B0604020202020204" pitchFamily="34" charset="0"/>
              </a:defRPr>
            </a:lvl3pPr>
            <a:lvl4pPr marL="1656842" indent="-235282" defTabSz="957579">
              <a:spcBef>
                <a:spcPct val="30000"/>
              </a:spcBef>
              <a:defRPr sz="1200">
                <a:solidFill>
                  <a:schemeClr val="tx1"/>
                </a:solidFill>
                <a:latin typeface="Arial" panose="020B0604020202020204" pitchFamily="34" charset="0"/>
              </a:defRPr>
            </a:lvl4pPr>
            <a:lvl5pPr marL="2130696" indent="-235282" defTabSz="957579">
              <a:spcBef>
                <a:spcPct val="30000"/>
              </a:spcBef>
              <a:defRPr sz="1200">
                <a:solidFill>
                  <a:schemeClr val="tx1"/>
                </a:solidFill>
                <a:latin typeface="Arial" panose="020B0604020202020204" pitchFamily="34" charset="0"/>
              </a:defRPr>
            </a:lvl5pPr>
            <a:lvl6pPr marL="2604550" indent="-235282" defTabSz="957579" eaLnBrk="0" fontAlgn="base" hangingPunct="0">
              <a:spcBef>
                <a:spcPct val="30000"/>
              </a:spcBef>
              <a:spcAft>
                <a:spcPct val="0"/>
              </a:spcAft>
              <a:defRPr sz="1200">
                <a:solidFill>
                  <a:schemeClr val="tx1"/>
                </a:solidFill>
                <a:latin typeface="Arial" panose="020B0604020202020204" pitchFamily="34" charset="0"/>
              </a:defRPr>
            </a:lvl6pPr>
            <a:lvl7pPr marL="3078403" indent="-235282" defTabSz="957579" eaLnBrk="0" fontAlgn="base" hangingPunct="0">
              <a:spcBef>
                <a:spcPct val="30000"/>
              </a:spcBef>
              <a:spcAft>
                <a:spcPct val="0"/>
              </a:spcAft>
              <a:defRPr sz="1200">
                <a:solidFill>
                  <a:schemeClr val="tx1"/>
                </a:solidFill>
                <a:latin typeface="Arial" panose="020B0604020202020204" pitchFamily="34" charset="0"/>
              </a:defRPr>
            </a:lvl7pPr>
            <a:lvl8pPr marL="3552257" indent="-235282" defTabSz="957579" eaLnBrk="0" fontAlgn="base" hangingPunct="0">
              <a:spcBef>
                <a:spcPct val="30000"/>
              </a:spcBef>
              <a:spcAft>
                <a:spcPct val="0"/>
              </a:spcAft>
              <a:defRPr sz="1200">
                <a:solidFill>
                  <a:schemeClr val="tx1"/>
                </a:solidFill>
                <a:latin typeface="Arial" panose="020B0604020202020204" pitchFamily="34" charset="0"/>
              </a:defRPr>
            </a:lvl8pPr>
            <a:lvl9pPr marL="4026110" indent="-235282" defTabSz="957579"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DA3DC28-008A-40F9-9A33-C66D976BDC6E}" type="slidenum">
              <a:rPr lang="lv-LV" altLang="en-US" smtClean="0"/>
              <a:pPr>
                <a:spcBef>
                  <a:spcPct val="0"/>
                </a:spcBef>
              </a:pPr>
              <a:t>5</a:t>
            </a:fld>
            <a:endParaRPr lang="lv-LV" altLang="en-US"/>
          </a:p>
        </p:txBody>
      </p:sp>
      <p:sp>
        <p:nvSpPr>
          <p:cNvPr id="23555" name="Rectangle 2">
            <a:extLst>
              <a:ext uri="{FF2B5EF4-FFF2-40B4-BE49-F238E27FC236}">
                <a16:creationId xmlns:a16="http://schemas.microsoft.com/office/drawing/2014/main" id="{8FB171D5-67AE-4DDF-A0FB-78BF7531D340}"/>
              </a:ext>
            </a:extLst>
          </p:cNvPr>
          <p:cNvSpPr>
            <a:spLocks noGrp="1" noRot="1" noChangeAspect="1" noChangeArrowheads="1" noTextEdit="1"/>
          </p:cNvSpPr>
          <p:nvPr>
            <p:ph type="sldImg"/>
          </p:nvPr>
        </p:nvSpPr>
        <p:spPr>
          <a:xfrm>
            <a:off x="146050" y="765175"/>
            <a:ext cx="6823075" cy="3838575"/>
          </a:xfrm>
          <a:ln/>
        </p:spPr>
      </p:sp>
      <p:sp>
        <p:nvSpPr>
          <p:cNvPr id="23556" name="Rectangle 3">
            <a:extLst>
              <a:ext uri="{FF2B5EF4-FFF2-40B4-BE49-F238E27FC236}">
                <a16:creationId xmlns:a16="http://schemas.microsoft.com/office/drawing/2014/main" id="{07BD4657-5AED-434A-9DCE-6187C29ECE86}"/>
              </a:ext>
            </a:extLst>
          </p:cNvPr>
          <p:cNvSpPr>
            <a:spLocks noGrp="1" noChangeArrowheads="1"/>
          </p:cNvSpPr>
          <p:nvPr>
            <p:ph type="body" idx="1"/>
          </p:nvPr>
        </p:nvSpPr>
        <p:spPr>
          <a:xfrm>
            <a:off x="709917" y="4863673"/>
            <a:ext cx="5682643" cy="4603471"/>
          </a:xfrm>
          <a:noFill/>
        </p:spPr>
        <p:txBody>
          <a:bodyPr/>
          <a:lstStyle/>
          <a:p>
            <a:pPr eaLnBrk="1" hangingPunct="1"/>
            <a:endParaRPr lang="lv-LV" altLang="en-US">
              <a:latin typeface="Arial" panose="020B0604020202020204" pitchFamily="34" charset="0"/>
            </a:endParaRPr>
          </a:p>
        </p:txBody>
      </p:sp>
    </p:spTree>
    <p:extLst>
      <p:ext uri="{BB962C8B-B14F-4D97-AF65-F5344CB8AC3E}">
        <p14:creationId xmlns:p14="http://schemas.microsoft.com/office/powerpoint/2010/main" val="2710660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49F89288-A932-4367-995D-051FEED5D62D}"/>
              </a:ext>
            </a:extLst>
          </p:cNvPr>
          <p:cNvSpPr>
            <a:spLocks noGrp="1" noRot="1" noChangeAspect="1" noChangeArrowheads="1" noTextEdit="1"/>
          </p:cNvSpPr>
          <p:nvPr>
            <p:ph type="sldImg"/>
          </p:nvPr>
        </p:nvSpPr>
        <p:spPr>
          <a:xfrm>
            <a:off x="482600" y="1279525"/>
            <a:ext cx="6137275" cy="3452813"/>
          </a:xfrm>
          <a:ln/>
        </p:spPr>
      </p:sp>
      <p:sp>
        <p:nvSpPr>
          <p:cNvPr id="17411" name="Notes Placeholder 2">
            <a:extLst>
              <a:ext uri="{FF2B5EF4-FFF2-40B4-BE49-F238E27FC236}">
                <a16:creationId xmlns:a16="http://schemas.microsoft.com/office/drawing/2014/main" id="{D3A60846-AC2F-4DDA-907F-B4A4A86596CD}"/>
              </a:ext>
            </a:extLst>
          </p:cNvPr>
          <p:cNvSpPr>
            <a:spLocks noGrp="1" noChangeArrowheads="1"/>
          </p:cNvSpPr>
          <p:nvPr>
            <p:ph type="body" idx="1"/>
          </p:nvPr>
        </p:nvSpPr>
        <p:spPr>
          <a:noFill/>
        </p:spPr>
        <p:txBody>
          <a:bodyPr/>
          <a:lstStyle/>
          <a:p>
            <a:endParaRPr lang="lv-LV" altLang="lv-LV" dirty="0">
              <a:latin typeface="Arial" panose="020B0604020202020204" pitchFamily="34" charset="0"/>
            </a:endParaRPr>
          </a:p>
        </p:txBody>
      </p:sp>
      <p:sp>
        <p:nvSpPr>
          <p:cNvPr id="17412" name="Slide Number Placeholder 3">
            <a:extLst>
              <a:ext uri="{FF2B5EF4-FFF2-40B4-BE49-F238E27FC236}">
                <a16:creationId xmlns:a16="http://schemas.microsoft.com/office/drawing/2014/main" id="{F6EE4540-6326-471B-BDBB-27417ED07510}"/>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DFEEE984-E3C8-4974-B2C7-52D0CB497986}" type="slidenum">
              <a:rPr lang="lv-LV" altLang="en-US" sz="1200">
                <a:latin typeface="Arial" panose="020B0604020202020204" pitchFamily="34" charset="0"/>
              </a:rPr>
              <a:pPr/>
              <a:t>6</a:t>
            </a:fld>
            <a:endParaRPr lang="lv-LV" altLang="en-US" sz="1200">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97908645-8BC1-44F5-80EC-1905CC1715E8}"/>
              </a:ext>
            </a:extLst>
          </p:cNvPr>
          <p:cNvSpPr>
            <a:spLocks noGrp="1" noChangeArrowheads="1"/>
          </p:cNvSpPr>
          <p:nvPr>
            <p:ph type="sldNum" sz="quarter" idx="5"/>
          </p:nvPr>
        </p:nvSpPr>
        <p:spPr>
          <a:noFill/>
        </p:spPr>
        <p:txBody>
          <a:bodyPr/>
          <a:lstStyle>
            <a:lvl1pPr defTabSz="957579">
              <a:spcBef>
                <a:spcPct val="30000"/>
              </a:spcBef>
              <a:defRPr sz="1200">
                <a:solidFill>
                  <a:schemeClr val="tx1"/>
                </a:solidFill>
                <a:latin typeface="Arial" panose="020B0604020202020204" pitchFamily="34" charset="0"/>
              </a:defRPr>
            </a:lvl1pPr>
            <a:lvl2pPr marL="768367" indent="-294514" defTabSz="957579">
              <a:spcBef>
                <a:spcPct val="30000"/>
              </a:spcBef>
              <a:defRPr sz="1200">
                <a:solidFill>
                  <a:schemeClr val="tx1"/>
                </a:solidFill>
                <a:latin typeface="Arial" panose="020B0604020202020204" pitchFamily="34" charset="0"/>
              </a:defRPr>
            </a:lvl2pPr>
            <a:lvl3pPr marL="1182989" indent="-235282" defTabSz="957579">
              <a:spcBef>
                <a:spcPct val="30000"/>
              </a:spcBef>
              <a:defRPr sz="1200">
                <a:solidFill>
                  <a:schemeClr val="tx1"/>
                </a:solidFill>
                <a:latin typeface="Arial" panose="020B0604020202020204" pitchFamily="34" charset="0"/>
              </a:defRPr>
            </a:lvl3pPr>
            <a:lvl4pPr marL="1656842" indent="-235282" defTabSz="957579">
              <a:spcBef>
                <a:spcPct val="30000"/>
              </a:spcBef>
              <a:defRPr sz="1200">
                <a:solidFill>
                  <a:schemeClr val="tx1"/>
                </a:solidFill>
                <a:latin typeface="Arial" panose="020B0604020202020204" pitchFamily="34" charset="0"/>
              </a:defRPr>
            </a:lvl4pPr>
            <a:lvl5pPr marL="2130696" indent="-235282" defTabSz="957579">
              <a:spcBef>
                <a:spcPct val="30000"/>
              </a:spcBef>
              <a:defRPr sz="1200">
                <a:solidFill>
                  <a:schemeClr val="tx1"/>
                </a:solidFill>
                <a:latin typeface="Arial" panose="020B0604020202020204" pitchFamily="34" charset="0"/>
              </a:defRPr>
            </a:lvl5pPr>
            <a:lvl6pPr marL="2604550" indent="-235282" defTabSz="957579" eaLnBrk="0" fontAlgn="base" hangingPunct="0">
              <a:spcBef>
                <a:spcPct val="30000"/>
              </a:spcBef>
              <a:spcAft>
                <a:spcPct val="0"/>
              </a:spcAft>
              <a:defRPr sz="1200">
                <a:solidFill>
                  <a:schemeClr val="tx1"/>
                </a:solidFill>
                <a:latin typeface="Arial" panose="020B0604020202020204" pitchFamily="34" charset="0"/>
              </a:defRPr>
            </a:lvl6pPr>
            <a:lvl7pPr marL="3078403" indent="-235282" defTabSz="957579" eaLnBrk="0" fontAlgn="base" hangingPunct="0">
              <a:spcBef>
                <a:spcPct val="30000"/>
              </a:spcBef>
              <a:spcAft>
                <a:spcPct val="0"/>
              </a:spcAft>
              <a:defRPr sz="1200">
                <a:solidFill>
                  <a:schemeClr val="tx1"/>
                </a:solidFill>
                <a:latin typeface="Arial" panose="020B0604020202020204" pitchFamily="34" charset="0"/>
              </a:defRPr>
            </a:lvl7pPr>
            <a:lvl8pPr marL="3552257" indent="-235282" defTabSz="957579" eaLnBrk="0" fontAlgn="base" hangingPunct="0">
              <a:spcBef>
                <a:spcPct val="30000"/>
              </a:spcBef>
              <a:spcAft>
                <a:spcPct val="0"/>
              </a:spcAft>
              <a:defRPr sz="1200">
                <a:solidFill>
                  <a:schemeClr val="tx1"/>
                </a:solidFill>
                <a:latin typeface="Arial" panose="020B0604020202020204" pitchFamily="34" charset="0"/>
              </a:defRPr>
            </a:lvl8pPr>
            <a:lvl9pPr marL="4026110" indent="-235282" defTabSz="957579"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DA3DC28-008A-40F9-9A33-C66D976BDC6E}" type="slidenum">
              <a:rPr lang="lv-LV" altLang="en-US" smtClean="0"/>
              <a:pPr>
                <a:spcBef>
                  <a:spcPct val="0"/>
                </a:spcBef>
              </a:pPr>
              <a:t>7</a:t>
            </a:fld>
            <a:endParaRPr lang="lv-LV" altLang="en-US"/>
          </a:p>
        </p:txBody>
      </p:sp>
      <p:sp>
        <p:nvSpPr>
          <p:cNvPr id="23555" name="Rectangle 2">
            <a:extLst>
              <a:ext uri="{FF2B5EF4-FFF2-40B4-BE49-F238E27FC236}">
                <a16:creationId xmlns:a16="http://schemas.microsoft.com/office/drawing/2014/main" id="{8FB171D5-67AE-4DDF-A0FB-78BF7531D340}"/>
              </a:ext>
            </a:extLst>
          </p:cNvPr>
          <p:cNvSpPr>
            <a:spLocks noGrp="1" noRot="1" noChangeAspect="1" noChangeArrowheads="1" noTextEdit="1"/>
          </p:cNvSpPr>
          <p:nvPr>
            <p:ph type="sldImg"/>
          </p:nvPr>
        </p:nvSpPr>
        <p:spPr>
          <a:xfrm>
            <a:off x="146050" y="765175"/>
            <a:ext cx="6823075" cy="3838575"/>
          </a:xfrm>
          <a:ln/>
        </p:spPr>
      </p:sp>
      <p:sp>
        <p:nvSpPr>
          <p:cNvPr id="23556" name="Rectangle 3">
            <a:extLst>
              <a:ext uri="{FF2B5EF4-FFF2-40B4-BE49-F238E27FC236}">
                <a16:creationId xmlns:a16="http://schemas.microsoft.com/office/drawing/2014/main" id="{07BD4657-5AED-434A-9DCE-6187C29ECE86}"/>
              </a:ext>
            </a:extLst>
          </p:cNvPr>
          <p:cNvSpPr>
            <a:spLocks noGrp="1" noChangeArrowheads="1"/>
          </p:cNvSpPr>
          <p:nvPr>
            <p:ph type="body" idx="1"/>
          </p:nvPr>
        </p:nvSpPr>
        <p:spPr>
          <a:xfrm>
            <a:off x="709917" y="4863673"/>
            <a:ext cx="5682643" cy="4603471"/>
          </a:xfrm>
          <a:noFill/>
        </p:spPr>
        <p:txBody>
          <a:bodyPr/>
          <a:lstStyle/>
          <a:p>
            <a:pPr eaLnBrk="1" hangingPunct="1"/>
            <a:endParaRPr lang="lv-LV" altLang="en-US">
              <a:latin typeface="Arial" panose="020B0604020202020204" pitchFamily="34" charset="0"/>
            </a:endParaRPr>
          </a:p>
        </p:txBody>
      </p:sp>
    </p:spTree>
    <p:extLst>
      <p:ext uri="{BB962C8B-B14F-4D97-AF65-F5344CB8AC3E}">
        <p14:creationId xmlns:p14="http://schemas.microsoft.com/office/powerpoint/2010/main" val="19425869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8</a:t>
            </a:fld>
            <a:endParaRPr lang="lv-LV" altLang="en-US" sz="1200">
              <a:latin typeface="Arial" panose="020B0604020202020204" pitchFamily="34" charset="0"/>
            </a:endParaRPr>
          </a:p>
        </p:txBody>
      </p:sp>
    </p:spTree>
    <p:extLst>
      <p:ext uri="{BB962C8B-B14F-4D97-AF65-F5344CB8AC3E}">
        <p14:creationId xmlns:p14="http://schemas.microsoft.com/office/powerpoint/2010/main" val="22022109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xfrm>
            <a:off x="482600" y="1279525"/>
            <a:ext cx="6137275" cy="3452813"/>
          </a:xfrm>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dirty="0">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57579">
              <a:defRPr sz="1000">
                <a:solidFill>
                  <a:schemeClr val="tx1"/>
                </a:solidFill>
                <a:latin typeface="Arial Narrow" panose="020B0606020202030204" pitchFamily="34" charset="0"/>
              </a:defRPr>
            </a:lvl1pPr>
            <a:lvl2pPr marL="768367" indent="-294514" defTabSz="957579">
              <a:defRPr sz="1000">
                <a:solidFill>
                  <a:schemeClr val="tx1"/>
                </a:solidFill>
                <a:latin typeface="Arial Narrow" panose="020B0606020202030204" pitchFamily="34" charset="0"/>
              </a:defRPr>
            </a:lvl2pPr>
            <a:lvl3pPr marL="1182989" indent="-235282" defTabSz="957579">
              <a:defRPr sz="1000">
                <a:solidFill>
                  <a:schemeClr val="tx1"/>
                </a:solidFill>
                <a:latin typeface="Arial Narrow" panose="020B0606020202030204" pitchFamily="34" charset="0"/>
              </a:defRPr>
            </a:lvl3pPr>
            <a:lvl4pPr marL="1656842" indent="-235282" defTabSz="957579">
              <a:defRPr sz="1000">
                <a:solidFill>
                  <a:schemeClr val="tx1"/>
                </a:solidFill>
                <a:latin typeface="Arial Narrow" panose="020B0606020202030204" pitchFamily="34" charset="0"/>
              </a:defRPr>
            </a:lvl4pPr>
            <a:lvl5pPr marL="2130696" indent="-235282" defTabSz="957579">
              <a:defRPr sz="1000">
                <a:solidFill>
                  <a:schemeClr val="tx1"/>
                </a:solidFill>
                <a:latin typeface="Arial Narrow" panose="020B0606020202030204" pitchFamily="34" charset="0"/>
              </a:defRPr>
            </a:lvl5pPr>
            <a:lvl6pPr marL="2604550" indent="-235282" defTabSz="957579" eaLnBrk="0" fontAlgn="base" hangingPunct="0">
              <a:spcBef>
                <a:spcPct val="0"/>
              </a:spcBef>
              <a:spcAft>
                <a:spcPct val="0"/>
              </a:spcAft>
              <a:defRPr sz="1000">
                <a:solidFill>
                  <a:schemeClr val="tx1"/>
                </a:solidFill>
                <a:latin typeface="Arial Narrow" panose="020B0606020202030204" pitchFamily="34" charset="0"/>
              </a:defRPr>
            </a:lvl6pPr>
            <a:lvl7pPr marL="3078403" indent="-235282" defTabSz="957579" eaLnBrk="0" fontAlgn="base" hangingPunct="0">
              <a:spcBef>
                <a:spcPct val="0"/>
              </a:spcBef>
              <a:spcAft>
                <a:spcPct val="0"/>
              </a:spcAft>
              <a:defRPr sz="1000">
                <a:solidFill>
                  <a:schemeClr val="tx1"/>
                </a:solidFill>
                <a:latin typeface="Arial Narrow" panose="020B0606020202030204" pitchFamily="34" charset="0"/>
              </a:defRPr>
            </a:lvl7pPr>
            <a:lvl8pPr marL="3552257" indent="-235282" defTabSz="957579" eaLnBrk="0" fontAlgn="base" hangingPunct="0">
              <a:spcBef>
                <a:spcPct val="0"/>
              </a:spcBef>
              <a:spcAft>
                <a:spcPct val="0"/>
              </a:spcAft>
              <a:defRPr sz="1000">
                <a:solidFill>
                  <a:schemeClr val="tx1"/>
                </a:solidFill>
                <a:latin typeface="Arial Narrow" panose="020B0606020202030204" pitchFamily="34" charset="0"/>
              </a:defRPr>
            </a:lvl8pPr>
            <a:lvl9pPr marL="4026110" indent="-235282" defTabSz="957579"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a:latin typeface="Arial" panose="020B0604020202020204" pitchFamily="34" charset="0"/>
              </a:rPr>
              <a:pPr/>
              <a:t>9</a:t>
            </a:fld>
            <a:endParaRPr lang="lv-LV" altLang="en-US" sz="1200">
              <a:latin typeface="Arial" panose="020B0604020202020204" pitchFamily="34" charset="0"/>
            </a:endParaRPr>
          </a:p>
        </p:txBody>
      </p:sp>
    </p:spTree>
    <p:extLst>
      <p:ext uri="{BB962C8B-B14F-4D97-AF65-F5344CB8AC3E}">
        <p14:creationId xmlns:p14="http://schemas.microsoft.com/office/powerpoint/2010/main" val="2319874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4340727-130B-4B8B-A651-A95C89F55F40}" type="datetimeFigureOut">
              <a:rPr lang="lv-LV" smtClean="0"/>
              <a:t>20.02.2024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2963121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340727-130B-4B8B-A651-A95C89F55F40}" type="datetimeFigureOut">
              <a:rPr lang="lv-LV" smtClean="0"/>
              <a:t>20.02.2024</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1063855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340727-130B-4B8B-A651-A95C89F55F40}" type="datetimeFigureOut">
              <a:rPr lang="lv-LV" smtClean="0"/>
              <a:t>20.02.2024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699610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340727-130B-4B8B-A651-A95C89F55F40}" type="datetimeFigureOut">
              <a:rPr lang="lv-LV" smtClean="0"/>
              <a:t>20.02.2024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29277230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340727-130B-4B8B-A651-A95C89F55F40}" type="datetimeFigureOut">
              <a:rPr lang="lv-LV" smtClean="0"/>
              <a:t>20.02.2024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17363529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340727-130B-4B8B-A651-A95C89F55F40}" type="datetimeFigureOut">
              <a:rPr lang="lv-LV" smtClean="0"/>
              <a:t>20.02.2024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705591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5" name="Slide Number Placeholder 1">
            <a:extLst>
              <a:ext uri="{FF2B5EF4-FFF2-40B4-BE49-F238E27FC236}">
                <a16:creationId xmlns:a16="http://schemas.microsoft.com/office/drawing/2014/main" id="{5256BEED-5B46-435D-BB29-E7C9DE68BA0B}"/>
              </a:ext>
            </a:extLst>
          </p:cNvPr>
          <p:cNvSpPr txBox="1">
            <a:spLocks/>
          </p:cNvSpPr>
          <p:nvPr userDrawn="1"/>
        </p:nvSpPr>
        <p:spPr>
          <a:xfrm>
            <a:off x="0" y="6410325"/>
            <a:ext cx="1350236" cy="447675"/>
          </a:xfrm>
          <a:prstGeom prst="rect">
            <a:avLst/>
          </a:prstGeom>
        </p:spPr>
        <p:txBody>
          <a:bodyPr/>
          <a:lstStyle>
            <a:lvl1pPr>
              <a:defRPr>
                <a:solidFill>
                  <a:schemeClr val="tx1"/>
                </a:solidFill>
                <a:latin typeface="Arial" panose="020B0604020202020204" pitchFamily="34" charset="0"/>
                <a:ea typeface="맑은 고딕" panose="020B0503020000020004" pitchFamily="34" charset="-127"/>
              </a:defRPr>
            </a:lvl1pPr>
            <a:lvl2pPr marL="742950" indent="-285750">
              <a:defRPr>
                <a:solidFill>
                  <a:schemeClr val="tx1"/>
                </a:solidFill>
                <a:latin typeface="Arial" panose="020B0604020202020204" pitchFamily="34" charset="0"/>
                <a:ea typeface="맑은 고딕" panose="020B0503020000020004" pitchFamily="34" charset="-127"/>
              </a:defRPr>
            </a:lvl2pPr>
            <a:lvl3pPr marL="1143000" indent="-228600">
              <a:defRPr>
                <a:solidFill>
                  <a:schemeClr val="tx1"/>
                </a:solidFill>
                <a:latin typeface="Arial" panose="020B0604020202020204" pitchFamily="34" charset="0"/>
                <a:ea typeface="맑은 고딕" panose="020B0503020000020004" pitchFamily="34" charset="-127"/>
              </a:defRPr>
            </a:lvl3pPr>
            <a:lvl4pPr marL="1600200" indent="-228600">
              <a:defRPr>
                <a:solidFill>
                  <a:schemeClr val="tx1"/>
                </a:solidFill>
                <a:latin typeface="Arial" panose="020B0604020202020204" pitchFamily="34" charset="0"/>
                <a:ea typeface="맑은 고딕" panose="020B0503020000020004" pitchFamily="34" charset="-127"/>
              </a:defRPr>
            </a:lvl4pPr>
            <a:lvl5pPr marL="2057400" indent="-228600">
              <a:defRPr>
                <a:solidFill>
                  <a:schemeClr val="tx1"/>
                </a:solidFill>
                <a:latin typeface="Arial" panose="020B0604020202020204" pitchFamily="34" charset="0"/>
                <a:ea typeface="맑은 고딕" panose="020B0503020000020004" pitchFamily="34" charset="-127"/>
              </a:defRPr>
            </a:lvl5pPr>
            <a:lvl6pPr marL="25146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6pPr>
            <a:lvl7pPr marL="29718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7pPr>
            <a:lvl8pPr marL="34290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8pPr>
            <a:lvl9pPr marL="38862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9pPr>
          </a:lstStyle>
          <a:p>
            <a:pPr eaLnBrk="1" latinLnBrk="1" hangingPunct="1">
              <a:defRPr/>
            </a:pPr>
            <a:fld id="{CE7AE483-F68A-4FE4-856A-5C2482EE0604}" type="slidenum">
              <a:rPr lang="lv-LV" altLang="lv-LV" sz="1200" smtClean="0">
                <a:solidFill>
                  <a:srgbClr val="898989"/>
                </a:solidFill>
                <a:latin typeface="Calibri" panose="020F0502020204030204" pitchFamily="34" charset="0"/>
              </a:rPr>
              <a:pPr eaLnBrk="1" latinLnBrk="1" hangingPunct="1">
                <a:defRPr/>
              </a:pPr>
              <a:t>‹#›</a:t>
            </a:fld>
            <a:endParaRPr lang="lv-LV" altLang="lv-LV" sz="1200" dirty="0">
              <a:solidFill>
                <a:srgbClr val="898989"/>
              </a:solidFill>
              <a:latin typeface="Calibri" panose="020F0502020204030204" pitchFamily="34" charset="0"/>
            </a:endParaRPr>
          </a:p>
          <a:p>
            <a:pPr eaLnBrk="1" latinLnBrk="1" hangingPunct="1">
              <a:defRPr/>
            </a:pPr>
            <a:r>
              <a:rPr lang="lv-LV" altLang="lv-LV" sz="1200" dirty="0">
                <a:solidFill>
                  <a:srgbClr val="898989"/>
                </a:solidFill>
                <a:latin typeface="Calibri" panose="020F0502020204030204" pitchFamily="34" charset="0"/>
              </a:rPr>
              <a:t>01.2024.</a:t>
            </a:r>
            <a:endParaRPr lang="en-US" altLang="lv-LV" sz="1200" dirty="0">
              <a:solidFill>
                <a:srgbClr val="898989"/>
              </a:solidFill>
              <a:latin typeface="Calibri" panose="020F0502020204030204" pitchFamily="34" charset="0"/>
            </a:endParaRPr>
          </a:p>
        </p:txBody>
      </p:sp>
      <p:pic>
        <p:nvPicPr>
          <p:cNvPr id="6" name="Picture 5">
            <a:extLst>
              <a:ext uri="{FF2B5EF4-FFF2-40B4-BE49-F238E27FC236}">
                <a16:creationId xmlns:a16="http://schemas.microsoft.com/office/drawing/2014/main" id="{F0E5D502-1FC3-49C0-847A-01FAF910427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47217" y="6348521"/>
            <a:ext cx="952381" cy="416667"/>
          </a:xfrm>
          <a:prstGeom prst="rect">
            <a:avLst/>
          </a:prstGeom>
        </p:spPr>
      </p:pic>
    </p:spTree>
    <p:extLst>
      <p:ext uri="{BB962C8B-B14F-4D97-AF65-F5344CB8AC3E}">
        <p14:creationId xmlns:p14="http://schemas.microsoft.com/office/powerpoint/2010/main" val="1825719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5" name="Slide Number Placeholder 1">
            <a:extLst>
              <a:ext uri="{FF2B5EF4-FFF2-40B4-BE49-F238E27FC236}">
                <a16:creationId xmlns:a16="http://schemas.microsoft.com/office/drawing/2014/main" id="{5256BEED-5B46-435D-BB29-E7C9DE68BA0B}"/>
              </a:ext>
            </a:extLst>
          </p:cNvPr>
          <p:cNvSpPr txBox="1">
            <a:spLocks/>
          </p:cNvSpPr>
          <p:nvPr userDrawn="1"/>
        </p:nvSpPr>
        <p:spPr>
          <a:xfrm>
            <a:off x="0" y="6571717"/>
            <a:ext cx="1350236" cy="286284"/>
          </a:xfrm>
          <a:prstGeom prst="rect">
            <a:avLst/>
          </a:prstGeom>
        </p:spPr>
        <p:txBody>
          <a:bodyPr/>
          <a:lstStyle>
            <a:lvl1pPr>
              <a:defRPr>
                <a:solidFill>
                  <a:schemeClr val="tx1"/>
                </a:solidFill>
                <a:latin typeface="Arial" panose="020B0604020202020204" pitchFamily="34" charset="0"/>
                <a:ea typeface="맑은 고딕" panose="020B0503020000020004" pitchFamily="34" charset="-127"/>
              </a:defRPr>
            </a:lvl1pPr>
            <a:lvl2pPr marL="742950" indent="-285750">
              <a:defRPr>
                <a:solidFill>
                  <a:schemeClr val="tx1"/>
                </a:solidFill>
                <a:latin typeface="Arial" panose="020B0604020202020204" pitchFamily="34" charset="0"/>
                <a:ea typeface="맑은 고딕" panose="020B0503020000020004" pitchFamily="34" charset="-127"/>
              </a:defRPr>
            </a:lvl2pPr>
            <a:lvl3pPr marL="1143000" indent="-228600">
              <a:defRPr>
                <a:solidFill>
                  <a:schemeClr val="tx1"/>
                </a:solidFill>
                <a:latin typeface="Arial" panose="020B0604020202020204" pitchFamily="34" charset="0"/>
                <a:ea typeface="맑은 고딕" panose="020B0503020000020004" pitchFamily="34" charset="-127"/>
              </a:defRPr>
            </a:lvl3pPr>
            <a:lvl4pPr marL="1600200" indent="-228600">
              <a:defRPr>
                <a:solidFill>
                  <a:schemeClr val="tx1"/>
                </a:solidFill>
                <a:latin typeface="Arial" panose="020B0604020202020204" pitchFamily="34" charset="0"/>
                <a:ea typeface="맑은 고딕" panose="020B0503020000020004" pitchFamily="34" charset="-127"/>
              </a:defRPr>
            </a:lvl4pPr>
            <a:lvl5pPr marL="2057400" indent="-228600">
              <a:defRPr>
                <a:solidFill>
                  <a:schemeClr val="tx1"/>
                </a:solidFill>
                <a:latin typeface="Arial" panose="020B0604020202020204" pitchFamily="34" charset="0"/>
                <a:ea typeface="맑은 고딕" panose="020B0503020000020004" pitchFamily="34" charset="-127"/>
              </a:defRPr>
            </a:lvl5pPr>
            <a:lvl6pPr marL="25146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6pPr>
            <a:lvl7pPr marL="29718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7pPr>
            <a:lvl8pPr marL="34290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8pPr>
            <a:lvl9pPr marL="38862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9pPr>
          </a:lstStyle>
          <a:p>
            <a:pPr eaLnBrk="1" latinLnBrk="1" hangingPunct="1">
              <a:defRPr/>
            </a:pPr>
            <a:fld id="{CE7AE483-F68A-4FE4-856A-5C2482EE0604}" type="slidenum">
              <a:rPr lang="lv-LV" altLang="lv-LV" sz="1200" smtClean="0">
                <a:solidFill>
                  <a:srgbClr val="898989"/>
                </a:solidFill>
                <a:latin typeface="Calibri" panose="020F0502020204030204" pitchFamily="34" charset="0"/>
              </a:rPr>
              <a:pPr eaLnBrk="1" latinLnBrk="1" hangingPunct="1">
                <a:defRPr/>
              </a:pPr>
              <a:t>‹#›</a:t>
            </a:fld>
            <a:endParaRPr lang="lv-LV" altLang="lv-LV" sz="1200" dirty="0">
              <a:solidFill>
                <a:srgbClr val="898989"/>
              </a:solidFill>
              <a:latin typeface="Calibri" panose="020F0502020204030204" pitchFamily="34" charset="0"/>
            </a:endParaRPr>
          </a:p>
        </p:txBody>
      </p:sp>
      <p:pic>
        <p:nvPicPr>
          <p:cNvPr id="6" name="Picture 5">
            <a:extLst>
              <a:ext uri="{FF2B5EF4-FFF2-40B4-BE49-F238E27FC236}">
                <a16:creationId xmlns:a16="http://schemas.microsoft.com/office/drawing/2014/main" id="{F0E5D502-1FC3-49C0-847A-01FAF910427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47217" y="6348521"/>
            <a:ext cx="952381" cy="416667"/>
          </a:xfrm>
          <a:prstGeom prst="rect">
            <a:avLst/>
          </a:prstGeom>
        </p:spPr>
      </p:pic>
    </p:spTree>
    <p:extLst>
      <p:ext uri="{BB962C8B-B14F-4D97-AF65-F5344CB8AC3E}">
        <p14:creationId xmlns:p14="http://schemas.microsoft.com/office/powerpoint/2010/main" val="1815696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sp>
        <p:nvSpPr>
          <p:cNvPr id="5" name="Slide Number Placeholder 1">
            <a:extLst>
              <a:ext uri="{FF2B5EF4-FFF2-40B4-BE49-F238E27FC236}">
                <a16:creationId xmlns:a16="http://schemas.microsoft.com/office/drawing/2014/main" id="{5256BEED-5B46-435D-BB29-E7C9DE68BA0B}"/>
              </a:ext>
            </a:extLst>
          </p:cNvPr>
          <p:cNvSpPr txBox="1">
            <a:spLocks/>
          </p:cNvSpPr>
          <p:nvPr userDrawn="1"/>
        </p:nvSpPr>
        <p:spPr>
          <a:xfrm>
            <a:off x="0" y="6571717"/>
            <a:ext cx="1350236" cy="286284"/>
          </a:xfrm>
          <a:prstGeom prst="rect">
            <a:avLst/>
          </a:prstGeom>
        </p:spPr>
        <p:txBody>
          <a:bodyPr/>
          <a:lstStyle>
            <a:lvl1pPr>
              <a:defRPr>
                <a:solidFill>
                  <a:schemeClr val="tx1"/>
                </a:solidFill>
                <a:latin typeface="Arial" panose="020B0604020202020204" pitchFamily="34" charset="0"/>
                <a:ea typeface="맑은 고딕" panose="020B0503020000020004" pitchFamily="34" charset="-127"/>
              </a:defRPr>
            </a:lvl1pPr>
            <a:lvl2pPr marL="742950" indent="-285750">
              <a:defRPr>
                <a:solidFill>
                  <a:schemeClr val="tx1"/>
                </a:solidFill>
                <a:latin typeface="Arial" panose="020B0604020202020204" pitchFamily="34" charset="0"/>
                <a:ea typeface="맑은 고딕" panose="020B0503020000020004" pitchFamily="34" charset="-127"/>
              </a:defRPr>
            </a:lvl2pPr>
            <a:lvl3pPr marL="1143000" indent="-228600">
              <a:defRPr>
                <a:solidFill>
                  <a:schemeClr val="tx1"/>
                </a:solidFill>
                <a:latin typeface="Arial" panose="020B0604020202020204" pitchFamily="34" charset="0"/>
                <a:ea typeface="맑은 고딕" panose="020B0503020000020004" pitchFamily="34" charset="-127"/>
              </a:defRPr>
            </a:lvl3pPr>
            <a:lvl4pPr marL="1600200" indent="-228600">
              <a:defRPr>
                <a:solidFill>
                  <a:schemeClr val="tx1"/>
                </a:solidFill>
                <a:latin typeface="Arial" panose="020B0604020202020204" pitchFamily="34" charset="0"/>
                <a:ea typeface="맑은 고딕" panose="020B0503020000020004" pitchFamily="34" charset="-127"/>
              </a:defRPr>
            </a:lvl4pPr>
            <a:lvl5pPr marL="2057400" indent="-228600">
              <a:defRPr>
                <a:solidFill>
                  <a:schemeClr val="tx1"/>
                </a:solidFill>
                <a:latin typeface="Arial" panose="020B0604020202020204" pitchFamily="34" charset="0"/>
                <a:ea typeface="맑은 고딕" panose="020B0503020000020004" pitchFamily="34" charset="-127"/>
              </a:defRPr>
            </a:lvl5pPr>
            <a:lvl6pPr marL="25146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6pPr>
            <a:lvl7pPr marL="29718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7pPr>
            <a:lvl8pPr marL="34290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8pPr>
            <a:lvl9pPr marL="38862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9pPr>
          </a:lstStyle>
          <a:p>
            <a:pPr eaLnBrk="1" latinLnBrk="1" hangingPunct="1">
              <a:defRPr/>
            </a:pPr>
            <a:fld id="{CE7AE483-F68A-4FE4-856A-5C2482EE0604}" type="slidenum">
              <a:rPr lang="lv-LV" altLang="lv-LV" sz="1200" smtClean="0">
                <a:solidFill>
                  <a:srgbClr val="898989"/>
                </a:solidFill>
                <a:latin typeface="Calibri" panose="020F0502020204030204" pitchFamily="34" charset="0"/>
              </a:rPr>
              <a:pPr eaLnBrk="1" latinLnBrk="1" hangingPunct="1">
                <a:defRPr/>
              </a:pPr>
              <a:t>‹#›</a:t>
            </a:fld>
            <a:endParaRPr lang="lv-LV" altLang="lv-LV" sz="1200" dirty="0">
              <a:solidFill>
                <a:srgbClr val="898989"/>
              </a:solidFill>
              <a:latin typeface="Calibri" panose="020F0502020204030204" pitchFamily="34" charset="0"/>
            </a:endParaRPr>
          </a:p>
        </p:txBody>
      </p:sp>
    </p:spTree>
    <p:extLst>
      <p:ext uri="{BB962C8B-B14F-4D97-AF65-F5344CB8AC3E}">
        <p14:creationId xmlns:p14="http://schemas.microsoft.com/office/powerpoint/2010/main" val="1762726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340727-130B-4B8B-A651-A95C89F55F40}" type="datetimeFigureOut">
              <a:rPr lang="lv-LV" smtClean="0"/>
              <a:t>20.02.2024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2318180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340727-130B-4B8B-A651-A95C89F55F40}" type="datetimeFigureOut">
              <a:rPr lang="lv-LV" smtClean="0"/>
              <a:t>20.02.2024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3444006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340727-130B-4B8B-A651-A95C89F55F40}" type="datetimeFigureOut">
              <a:rPr lang="lv-LV" smtClean="0"/>
              <a:t>20.02.2024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2979338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340727-130B-4B8B-A651-A95C89F55F40}" type="datetimeFigureOut">
              <a:rPr lang="lv-LV" smtClean="0"/>
              <a:t>20.02.2024</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3342601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340727-130B-4B8B-A651-A95C89F55F40}" type="datetimeFigureOut">
              <a:rPr lang="lv-LV" smtClean="0"/>
              <a:t>20.02.2024</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1502830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340727-130B-4B8B-A651-A95C89F55F40}" type="datetimeFigureOut">
              <a:rPr lang="lv-LV" smtClean="0"/>
              <a:t>20.02.2024</a:t>
            </a:fld>
            <a:endParaRPr lang="lv-LV"/>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B4A621-64F2-4FC1-B93B-CD0E8429F798}" type="slidenum">
              <a:rPr lang="lv-LV" smtClean="0"/>
              <a:t>‹#›</a:t>
            </a:fld>
            <a:endParaRPr lang="lv-LV"/>
          </a:p>
        </p:txBody>
      </p:sp>
    </p:spTree>
    <p:extLst>
      <p:ext uri="{BB962C8B-B14F-4D97-AF65-F5344CB8AC3E}">
        <p14:creationId xmlns:p14="http://schemas.microsoft.com/office/powerpoint/2010/main" val="3092212111"/>
      </p:ext>
    </p:extLst>
  </p:cSld>
  <p:clrMap bg1="lt1" tx1="dk1" bg2="lt2" tx2="dk2" accent1="accent1" accent2="accent2" accent3="accent3" accent4="accent4" accent5="accent5" accent6="accent6" hlink="hlink" folHlink="folHlink"/>
  <p:sldLayoutIdLst>
    <p:sldLayoutId id="2147483679" r:id="rId1"/>
    <p:sldLayoutId id="2147483690" r:id="rId2"/>
    <p:sldLayoutId id="2147483691" r:id="rId3"/>
    <p:sldLayoutId id="2147483692"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kds.lv/"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FF65A4DC-5381-4009-B4C3-B6A23138D027}"/>
              </a:ext>
            </a:extLst>
          </p:cNvPr>
          <p:cNvSpPr>
            <a:spLocks noGrp="1" noChangeArrowheads="1"/>
          </p:cNvSpPr>
          <p:nvPr>
            <p:ph type="ctrTitle"/>
          </p:nvPr>
        </p:nvSpPr>
        <p:spPr>
          <a:xfrm>
            <a:off x="1780674" y="2199736"/>
            <a:ext cx="8520617" cy="1580503"/>
          </a:xfrm>
          <a:solidFill>
            <a:srgbClr val="386C57"/>
          </a:solidFill>
        </p:spPr>
        <p:txBody>
          <a:bodyPr anchor="ctr">
            <a:noAutofit/>
          </a:bodyPr>
          <a:lstStyle/>
          <a:p>
            <a:r>
              <a:rPr lang="lv-LV" altLang="en-US" sz="3600" b="1" spc="-30" dirty="0">
                <a:solidFill>
                  <a:schemeClr val="bg1"/>
                </a:solidFill>
                <a:latin typeface="Arial" panose="020B0604020202020204" pitchFamily="34" charset="0"/>
                <a:ea typeface="Tahoma" panose="020B0604030504040204" pitchFamily="34" charset="0"/>
                <a:cs typeface="Arial" panose="020B0604020202020204" pitchFamily="34" charset="0"/>
              </a:rPr>
              <a:t>Iedzīvotāju atbalsts Stūra mājas izmantošanai privātai komercdarbībai</a:t>
            </a:r>
            <a:endParaRPr lang="lv-LV" altLang="en-US" sz="36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4099" name="Text Box 4">
            <a:extLst>
              <a:ext uri="{FF2B5EF4-FFF2-40B4-BE49-F238E27FC236}">
                <a16:creationId xmlns:a16="http://schemas.microsoft.com/office/drawing/2014/main" id="{721A82B7-22F5-4AA9-AD90-54C6C95BD1F5}"/>
              </a:ext>
            </a:extLst>
          </p:cNvPr>
          <p:cNvSpPr txBox="1">
            <a:spLocks noChangeArrowheads="1"/>
          </p:cNvSpPr>
          <p:nvPr/>
        </p:nvSpPr>
        <p:spPr bwMode="auto">
          <a:xfrm>
            <a:off x="2063750" y="404813"/>
            <a:ext cx="79200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GB" altLang="en-US" sz="1800"/>
          </a:p>
        </p:txBody>
      </p:sp>
      <p:sp>
        <p:nvSpPr>
          <p:cNvPr id="4101" name="Rectangle 9">
            <a:extLst>
              <a:ext uri="{FF2B5EF4-FFF2-40B4-BE49-F238E27FC236}">
                <a16:creationId xmlns:a16="http://schemas.microsoft.com/office/drawing/2014/main" id="{791EAD24-72E7-4A0D-B111-BE204887E31D}"/>
              </a:ext>
            </a:extLst>
          </p:cNvPr>
          <p:cNvSpPr>
            <a:spLocks noChangeArrowheads="1"/>
          </p:cNvSpPr>
          <p:nvPr/>
        </p:nvSpPr>
        <p:spPr bwMode="auto">
          <a:xfrm>
            <a:off x="4050059" y="4044123"/>
            <a:ext cx="416492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lv-LV" altLang="en-US" sz="1900" dirty="0">
                <a:cs typeface="Arial" panose="020B0604020202020204" pitchFamily="34" charset="0"/>
              </a:rPr>
              <a:t>Latvijas iedzīvotāju aptaujas rezultāti</a:t>
            </a:r>
          </a:p>
          <a:p>
            <a:pPr algn="ctr">
              <a:spcBef>
                <a:spcPts val="1200"/>
              </a:spcBef>
              <a:buNone/>
            </a:pPr>
            <a:r>
              <a:rPr lang="lv-LV" altLang="en-US" sz="1900" dirty="0">
                <a:cs typeface="Arial" panose="020B0604020202020204" pitchFamily="34" charset="0"/>
              </a:rPr>
              <a:t>2024. gada janvāris</a:t>
            </a:r>
          </a:p>
        </p:txBody>
      </p:sp>
      <p:pic>
        <p:nvPicPr>
          <p:cNvPr id="4104" name="Picture 8">
            <a:extLst>
              <a:ext uri="{FF2B5EF4-FFF2-40B4-BE49-F238E27FC236}">
                <a16:creationId xmlns:a16="http://schemas.microsoft.com/office/drawing/2014/main" id="{9ECBC8A7-5251-4702-A515-F6E2117CB74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83362" y="5752590"/>
            <a:ext cx="1371600"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5">
            <a:extLst>
              <a:ext uri="{FF2B5EF4-FFF2-40B4-BE49-F238E27FC236}">
                <a16:creationId xmlns:a16="http://schemas.microsoft.com/office/drawing/2014/main" id="{DD2BB98A-543E-44AF-AC0D-9DC50E75EB48}"/>
              </a:ext>
            </a:extLst>
          </p:cNvPr>
          <p:cNvSpPr>
            <a:spLocks noChangeArrowheads="1"/>
          </p:cNvSpPr>
          <p:nvPr/>
        </p:nvSpPr>
        <p:spPr bwMode="auto">
          <a:xfrm>
            <a:off x="457200" y="404814"/>
            <a:ext cx="11274725" cy="6064997"/>
          </a:xfrm>
          <a:prstGeom prst="rect">
            <a:avLst/>
          </a:prstGeom>
          <a:noFill/>
          <a:ln w="19050">
            <a:solidFill>
              <a:srgbClr val="386C57"/>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lv-LV" altLang="lv-LV" sz="1000">
              <a:latin typeface="Arial Narrow" panose="020B0606020202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BAA300E-3397-4C96-BE32-B33A4F4279BA}"/>
              </a:ext>
            </a:extLst>
          </p:cNvPr>
          <p:cNvSpPr txBox="1"/>
          <p:nvPr/>
        </p:nvSpPr>
        <p:spPr>
          <a:xfrm>
            <a:off x="207185" y="609736"/>
            <a:ext cx="11120178" cy="1015663"/>
          </a:xfrm>
          <a:prstGeom prst="rect">
            <a:avLst/>
          </a:prstGeom>
          <a:noFill/>
        </p:spPr>
        <p:txBody>
          <a:bodyPr wrap="square">
            <a:spAutoFit/>
          </a:bodyPr>
          <a:lstStyle/>
          <a:p>
            <a:r>
              <a:rPr lang="lv-LV" sz="1000" b="1" spc="-30" dirty="0">
                <a:latin typeface="Arial" panose="020B0604020202020204" pitchFamily="34" charset="0"/>
                <a:cs typeface="Arial" panose="020B0604020202020204" pitchFamily="34" charset="0"/>
              </a:rPr>
              <a:t>L1. Ēka Rīgā, Brīvības ielā 61, zināma kā Stūra māja, ir unikāls, vēsturisks objekts, kurā saglabājies plašs liecību klāsts par PSRS okupācijas politiskajām represijām un izdarītajiem noziegumiem pret cilvēci: laika periodā no 1944. gada līdz 1991. gadam ēkā atradās Latvijas PSR Valsts drošības komiteja.</a:t>
            </a:r>
          </a:p>
          <a:p>
            <a:r>
              <a:rPr lang="lv-LV" sz="1000" b="1" spc="-30" dirty="0">
                <a:latin typeface="Arial" panose="020B0604020202020204" pitchFamily="34" charset="0"/>
                <a:cs typeface="Arial" panose="020B0604020202020204" pitchFamily="34" charset="0"/>
              </a:rPr>
              <a:t>Ēkas daļā – pagrabstāvā un pirmajā stāvā – kas ar Kultūras ministrijas rīkojumu atzīta par valsts nozīmes vēsturiska notikuma vietu, izstāžu ekspozīciju iekārtojis un apmeklētājus uzņem Latvijas Okupācijas muzejs. Pārējā ēkas daļa netiek izmantota, atrodas avārijas stāvoklī un tās rekonstrukcijai ir nepieciešami vismaz 25 miljoni eiro.</a:t>
            </a:r>
          </a:p>
          <a:p>
            <a:endParaRPr lang="lv-LV" sz="1000" b="1" spc="-30" dirty="0">
              <a:latin typeface="Arial" panose="020B0604020202020204" pitchFamily="34" charset="0"/>
              <a:cs typeface="Arial" panose="020B0604020202020204" pitchFamily="34" charset="0"/>
            </a:endParaRPr>
          </a:p>
          <a:p>
            <a:r>
              <a:rPr lang="lv-LV" sz="1000" b="1" spc="-30" dirty="0">
                <a:latin typeface="Arial" panose="020B0604020202020204" pitchFamily="34" charset="0"/>
                <a:cs typeface="Arial" panose="020B0604020202020204" pitchFamily="34" charset="0"/>
              </a:rPr>
              <a:t>Vai Jūs atbalstītu Stūra mājas izmantošanu privātai komercdarbībai, ja tiek nodrošināta Latvijas Okupācijas muzeja ekspozīcija ēkas pagrabstāvā un 1.stāvā?</a:t>
            </a:r>
          </a:p>
        </p:txBody>
      </p:sp>
      <p:sp>
        <p:nvSpPr>
          <p:cNvPr id="15" name="Rectangle 13">
            <a:extLst>
              <a:ext uri="{FF2B5EF4-FFF2-40B4-BE49-F238E27FC236}">
                <a16:creationId xmlns:a16="http://schemas.microsoft.com/office/drawing/2014/main" id="{DBE03FA8-DDFB-4A77-BFC9-CED7B6F7CB8A}"/>
              </a:ext>
            </a:extLst>
          </p:cNvPr>
          <p:cNvSpPr>
            <a:spLocks noChangeArrowheads="1"/>
          </p:cNvSpPr>
          <p:nvPr/>
        </p:nvSpPr>
        <p:spPr bwMode="auto">
          <a:xfrm>
            <a:off x="0" y="0"/>
            <a:ext cx="12192000" cy="476250"/>
          </a:xfrm>
          <a:prstGeom prst="rect">
            <a:avLst/>
          </a:prstGeom>
          <a:solidFill>
            <a:srgbClr val="386C57"/>
          </a:solidFill>
          <a:ln>
            <a:noFill/>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Aptaujā izmantotā anketa</a:t>
            </a:r>
          </a:p>
        </p:txBody>
      </p:sp>
      <p:graphicFrame>
        <p:nvGraphicFramePr>
          <p:cNvPr id="2" name="Table 1">
            <a:extLst>
              <a:ext uri="{FF2B5EF4-FFF2-40B4-BE49-F238E27FC236}">
                <a16:creationId xmlns:a16="http://schemas.microsoft.com/office/drawing/2014/main" id="{0CA9877A-2A36-86BE-4FF0-4BF510880C39}"/>
              </a:ext>
            </a:extLst>
          </p:cNvPr>
          <p:cNvGraphicFramePr>
            <a:graphicFrameLocks noGrp="1"/>
          </p:cNvGraphicFramePr>
          <p:nvPr>
            <p:extLst>
              <p:ext uri="{D42A27DB-BD31-4B8C-83A1-F6EECF244321}">
                <p14:modId xmlns:p14="http://schemas.microsoft.com/office/powerpoint/2010/main" val="2192510385"/>
              </p:ext>
            </p:extLst>
          </p:nvPr>
        </p:nvGraphicFramePr>
        <p:xfrm>
          <a:off x="316788" y="1600258"/>
          <a:ext cx="2787650" cy="762000"/>
        </p:xfrm>
        <a:graphic>
          <a:graphicData uri="http://schemas.openxmlformats.org/drawingml/2006/table">
            <a:tbl>
              <a:tblPr firstRow="1" firstCol="1" bandRow="1"/>
              <a:tblGrid>
                <a:gridCol w="1797050">
                  <a:extLst>
                    <a:ext uri="{9D8B030D-6E8A-4147-A177-3AD203B41FA5}">
                      <a16:colId xmlns:a16="http://schemas.microsoft.com/office/drawing/2014/main" val="775328379"/>
                    </a:ext>
                  </a:extLst>
                </a:gridCol>
                <a:gridCol w="990600">
                  <a:extLst>
                    <a:ext uri="{9D8B030D-6E8A-4147-A177-3AD203B41FA5}">
                      <a16:colId xmlns:a16="http://schemas.microsoft.com/office/drawing/2014/main" val="4008296543"/>
                    </a:ext>
                  </a:extLst>
                </a:gridCol>
              </a:tblGrid>
              <a:tr h="0">
                <a:tc>
                  <a:txBody>
                    <a:bodyPr/>
                    <a:lstStyle/>
                    <a:p>
                      <a:r>
                        <a:rPr lang="lv-LV" sz="1000">
                          <a:solidFill>
                            <a:srgbClr val="000000"/>
                          </a:solidFill>
                          <a:effectLst/>
                          <a:latin typeface="Arial" panose="020B0604020202020204" pitchFamily="34" charset="0"/>
                          <a:ea typeface="Calibri" panose="020F0502020204030204" pitchFamily="34" charset="0"/>
                        </a:rPr>
                        <a:t>Pilnībā atbalstītu</a:t>
                      </a:r>
                      <a:endParaRPr lang="lv-LV" sz="1100">
                        <a:solidFill>
                          <a:srgbClr val="000000"/>
                        </a:solidFill>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lv-LV" sz="1000">
                          <a:solidFill>
                            <a:srgbClr val="000000"/>
                          </a:solidFill>
                          <a:effectLst/>
                          <a:latin typeface="Arial" panose="020B0604020202020204" pitchFamily="34" charset="0"/>
                          <a:ea typeface="Calibri" panose="020F0502020204030204" pitchFamily="34" charset="0"/>
                        </a:rPr>
                        <a:t>1</a:t>
                      </a:r>
                      <a:endParaRPr lang="lv-LV" sz="1100">
                        <a:solidFill>
                          <a:srgbClr val="000000"/>
                        </a:solidFill>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55009307"/>
                  </a:ext>
                </a:extLst>
              </a:tr>
              <a:tr h="0">
                <a:tc>
                  <a:txBody>
                    <a:bodyPr/>
                    <a:lstStyle/>
                    <a:p>
                      <a:r>
                        <a:rPr lang="lv-LV" sz="1000">
                          <a:solidFill>
                            <a:srgbClr val="000000"/>
                          </a:solidFill>
                          <a:effectLst/>
                          <a:latin typeface="Arial" panose="020B0604020202020204" pitchFamily="34" charset="0"/>
                          <a:ea typeface="Calibri" panose="020F0502020204030204" pitchFamily="34" charset="0"/>
                        </a:rPr>
                        <a:t>Drīzāk atbalstītu</a:t>
                      </a:r>
                      <a:endParaRPr lang="lv-LV" sz="1100">
                        <a:solidFill>
                          <a:srgbClr val="000000"/>
                        </a:solidFill>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lv-LV" sz="1000">
                          <a:solidFill>
                            <a:srgbClr val="000000"/>
                          </a:solidFill>
                          <a:effectLst/>
                          <a:latin typeface="Arial" panose="020B0604020202020204" pitchFamily="34" charset="0"/>
                          <a:ea typeface="Calibri" panose="020F0502020204030204" pitchFamily="34" charset="0"/>
                        </a:rPr>
                        <a:t>2</a:t>
                      </a:r>
                      <a:endParaRPr lang="lv-LV" sz="1100">
                        <a:solidFill>
                          <a:srgbClr val="000000"/>
                        </a:solidFill>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00197021"/>
                  </a:ext>
                </a:extLst>
              </a:tr>
              <a:tr h="0">
                <a:tc>
                  <a:txBody>
                    <a:bodyPr/>
                    <a:lstStyle/>
                    <a:p>
                      <a:r>
                        <a:rPr lang="lv-LV" sz="1000">
                          <a:solidFill>
                            <a:srgbClr val="000000"/>
                          </a:solidFill>
                          <a:effectLst/>
                          <a:latin typeface="Arial" panose="020B0604020202020204" pitchFamily="34" charset="0"/>
                          <a:ea typeface="Calibri" panose="020F0502020204030204" pitchFamily="34" charset="0"/>
                        </a:rPr>
                        <a:t>Drīzāk neatbalstītu</a:t>
                      </a:r>
                      <a:endParaRPr lang="lv-LV" sz="1100">
                        <a:solidFill>
                          <a:srgbClr val="000000"/>
                        </a:solidFill>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lv-LV" sz="1000">
                          <a:solidFill>
                            <a:srgbClr val="000000"/>
                          </a:solidFill>
                          <a:effectLst/>
                          <a:latin typeface="Arial" panose="020B0604020202020204" pitchFamily="34" charset="0"/>
                          <a:ea typeface="Calibri" panose="020F0502020204030204" pitchFamily="34" charset="0"/>
                        </a:rPr>
                        <a:t>3</a:t>
                      </a:r>
                      <a:endParaRPr lang="lv-LV" sz="1100">
                        <a:solidFill>
                          <a:srgbClr val="000000"/>
                        </a:solidFill>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67806603"/>
                  </a:ext>
                </a:extLst>
              </a:tr>
              <a:tr h="0">
                <a:tc>
                  <a:txBody>
                    <a:bodyPr/>
                    <a:lstStyle/>
                    <a:p>
                      <a:r>
                        <a:rPr lang="lv-LV" sz="1000">
                          <a:solidFill>
                            <a:srgbClr val="000000"/>
                          </a:solidFill>
                          <a:effectLst/>
                          <a:latin typeface="Arial" panose="020B0604020202020204" pitchFamily="34" charset="0"/>
                          <a:ea typeface="Calibri" panose="020F0502020204030204" pitchFamily="34" charset="0"/>
                        </a:rPr>
                        <a:t>Pilnībā neatbalstītu</a:t>
                      </a:r>
                      <a:endParaRPr lang="lv-LV" sz="1100">
                        <a:solidFill>
                          <a:srgbClr val="000000"/>
                        </a:solidFill>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lv-LV" sz="1000">
                          <a:solidFill>
                            <a:srgbClr val="000000"/>
                          </a:solidFill>
                          <a:effectLst/>
                          <a:latin typeface="Arial" panose="020B0604020202020204" pitchFamily="34" charset="0"/>
                          <a:ea typeface="Calibri" panose="020F0502020204030204" pitchFamily="34" charset="0"/>
                        </a:rPr>
                        <a:t>4</a:t>
                      </a:r>
                      <a:endParaRPr lang="lv-LV" sz="1100">
                        <a:solidFill>
                          <a:srgbClr val="000000"/>
                        </a:solidFill>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58047216"/>
                  </a:ext>
                </a:extLst>
              </a:tr>
              <a:tr h="0">
                <a:tc>
                  <a:txBody>
                    <a:bodyPr/>
                    <a:lstStyle/>
                    <a:p>
                      <a:r>
                        <a:rPr lang="lv-LV" sz="1000">
                          <a:solidFill>
                            <a:srgbClr val="000000"/>
                          </a:solidFill>
                          <a:effectLst/>
                          <a:latin typeface="Arial" panose="020B0604020202020204" pitchFamily="34" charset="0"/>
                          <a:ea typeface="Calibri" panose="020F0502020204030204" pitchFamily="34" charset="0"/>
                        </a:rPr>
                        <a:t>Grūti pateikt/ NA</a:t>
                      </a:r>
                      <a:endParaRPr lang="lv-LV" sz="1100">
                        <a:solidFill>
                          <a:srgbClr val="000000"/>
                        </a:solidFill>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lv-LV" sz="1000" dirty="0">
                          <a:solidFill>
                            <a:srgbClr val="000000"/>
                          </a:solidFill>
                          <a:effectLst/>
                          <a:latin typeface="Arial" panose="020B0604020202020204" pitchFamily="34" charset="0"/>
                          <a:ea typeface="Calibri" panose="020F0502020204030204" pitchFamily="34" charset="0"/>
                        </a:rPr>
                        <a:t>8</a:t>
                      </a:r>
                      <a:endParaRPr lang="lv-LV" sz="1100" dirty="0">
                        <a:solidFill>
                          <a:srgbClr val="000000"/>
                        </a:solidFill>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14451496"/>
                  </a:ext>
                </a:extLst>
              </a:tr>
            </a:tbl>
          </a:graphicData>
        </a:graphic>
      </p:graphicFrame>
    </p:spTree>
    <p:extLst>
      <p:ext uri="{BB962C8B-B14F-4D97-AF65-F5344CB8AC3E}">
        <p14:creationId xmlns:p14="http://schemas.microsoft.com/office/powerpoint/2010/main" val="1375299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Rectangle 6">
            <a:extLst>
              <a:ext uri="{FF2B5EF4-FFF2-40B4-BE49-F238E27FC236}">
                <a16:creationId xmlns:a16="http://schemas.microsoft.com/office/drawing/2014/main" id="{38E68BDD-5D4F-48D4-8FF3-340E7C9E629E}"/>
              </a:ext>
            </a:extLst>
          </p:cNvPr>
          <p:cNvSpPr>
            <a:spLocks noGrp="1" noChangeArrowheads="1"/>
          </p:cNvSpPr>
          <p:nvPr>
            <p:ph type="ctrTitle"/>
          </p:nvPr>
        </p:nvSpPr>
        <p:spPr>
          <a:xfrm>
            <a:off x="2109062" y="1052514"/>
            <a:ext cx="7993062" cy="5184775"/>
          </a:xfrm>
          <a:noFill/>
        </p:spPr>
        <p:txBody>
          <a:bodyPr anchor="t">
            <a:normAutofit/>
          </a:bodyPr>
          <a:lstStyle/>
          <a:p>
            <a:pPr>
              <a:spcBef>
                <a:spcPct val="40000"/>
              </a:spcBef>
            </a:pPr>
            <a:br>
              <a:rPr lang="lv-LV" altLang="en-US" sz="4000" b="1" dirty="0">
                <a:latin typeface="Arial Narrow" panose="020B0606020202030204" pitchFamily="34" charset="0"/>
              </a:rPr>
            </a:br>
            <a:br>
              <a:rPr lang="lv-LV" altLang="en-US" sz="4000" b="1" dirty="0">
                <a:latin typeface="Arial Narrow" panose="020B0606020202030204" pitchFamily="34" charset="0"/>
              </a:rPr>
            </a:br>
            <a:br>
              <a:rPr lang="lv-LV" altLang="en-US" sz="4000" b="1" dirty="0">
                <a:latin typeface="Arial Narrow" panose="020B0606020202030204" pitchFamily="34" charset="0"/>
              </a:rPr>
            </a:br>
            <a:br>
              <a:rPr lang="lv-LV" altLang="en-US" sz="3200" b="1" dirty="0">
                <a:latin typeface="Arial Narrow" panose="020B0606020202030204" pitchFamily="34" charset="0"/>
              </a:rPr>
            </a:br>
            <a:br>
              <a:rPr lang="lv-LV" altLang="en-US" sz="2800" b="1" dirty="0">
                <a:latin typeface="Arial Narrow" panose="020B0606020202030204" pitchFamily="34" charset="0"/>
              </a:rPr>
            </a:br>
            <a:br>
              <a:rPr lang="lv-LV" altLang="en-US" sz="1800" b="1" dirty="0">
                <a:latin typeface="Arial Narrow" panose="020B0606020202030204" pitchFamily="34" charset="0"/>
              </a:rPr>
            </a:br>
            <a:br>
              <a:rPr lang="lv-LV" altLang="en-US" sz="1800" b="1" dirty="0">
                <a:latin typeface="Arial Narrow" panose="020B0606020202030204" pitchFamily="34" charset="0"/>
              </a:rPr>
            </a:br>
            <a:br>
              <a:rPr lang="lv-LV" altLang="en-US" sz="1800" b="1" dirty="0">
                <a:latin typeface="Arial Narrow" panose="020B0606020202030204" pitchFamily="34" charset="0"/>
              </a:rPr>
            </a:br>
            <a:r>
              <a:rPr lang="lv-LV" altLang="en-US" sz="1800" b="1" dirty="0">
                <a:latin typeface="Arial" panose="020B0604020202020204" pitchFamily="34" charset="0"/>
                <a:cs typeface="Arial" panose="020B0604020202020204" pitchFamily="34" charset="0"/>
              </a:rPr>
              <a:t>SKDS</a:t>
            </a:r>
            <a:br>
              <a:rPr lang="lv-LV" altLang="en-US" sz="1800" dirty="0">
                <a:latin typeface="Arial" panose="020B0604020202020204" pitchFamily="34" charset="0"/>
                <a:cs typeface="Arial" panose="020B0604020202020204" pitchFamily="34" charset="0"/>
              </a:rPr>
            </a:br>
            <a:r>
              <a:rPr lang="lv-LV" altLang="en-US" sz="1400" dirty="0">
                <a:latin typeface="Arial" panose="020B0604020202020204" pitchFamily="34" charset="0"/>
                <a:cs typeface="Arial" panose="020B0604020202020204" pitchFamily="34" charset="0"/>
              </a:rPr>
              <a:t>tirgus un sabiedriskās domas pētījumu centrs</a:t>
            </a:r>
            <a:br>
              <a:rPr lang="lv-LV" altLang="en-US" sz="1400" dirty="0">
                <a:latin typeface="Arial" panose="020B0604020202020204" pitchFamily="34" charset="0"/>
                <a:cs typeface="Arial" panose="020B0604020202020204" pitchFamily="34" charset="0"/>
              </a:rPr>
            </a:br>
            <a:br>
              <a:rPr lang="lv-LV" altLang="en-US" sz="600" dirty="0">
                <a:latin typeface="Arial" panose="020B0604020202020204" pitchFamily="34" charset="0"/>
                <a:cs typeface="Arial" panose="020B0604020202020204" pitchFamily="34" charset="0"/>
              </a:rPr>
            </a:br>
            <a:r>
              <a:rPr lang="lv-LV" altLang="en-US" sz="1400" dirty="0">
                <a:latin typeface="Arial" panose="020B0604020202020204" pitchFamily="34" charset="0"/>
                <a:cs typeface="Arial" panose="020B0604020202020204" pitchFamily="34" charset="0"/>
              </a:rPr>
              <a:t>Baznīcas iela 32-2, Rīga, Latvija, LV-1010</a:t>
            </a:r>
            <a:br>
              <a:rPr lang="lv-LV" altLang="en-US" sz="1400" dirty="0">
                <a:latin typeface="Arial" panose="020B0604020202020204" pitchFamily="34" charset="0"/>
                <a:cs typeface="Arial" panose="020B0604020202020204" pitchFamily="34" charset="0"/>
              </a:rPr>
            </a:br>
            <a:r>
              <a:rPr lang="lv-LV" altLang="en-US" sz="1400" dirty="0">
                <a:latin typeface="Arial" panose="020B0604020202020204" pitchFamily="34" charset="0"/>
                <a:cs typeface="Arial" panose="020B0604020202020204" pitchFamily="34" charset="0"/>
              </a:rPr>
              <a:t>tālr.: +371 67 312 876, fakss: +371 67 312 874</a:t>
            </a:r>
            <a:br>
              <a:rPr lang="lv-LV" altLang="en-US" sz="1400" dirty="0">
                <a:latin typeface="Arial" panose="020B0604020202020204" pitchFamily="34" charset="0"/>
                <a:cs typeface="Arial" panose="020B0604020202020204" pitchFamily="34" charset="0"/>
              </a:rPr>
            </a:br>
            <a:r>
              <a:rPr lang="lv-LV" altLang="en-US" sz="1400" dirty="0">
                <a:latin typeface="Arial" panose="020B0604020202020204" pitchFamily="34" charset="0"/>
                <a:cs typeface="Arial" panose="020B0604020202020204" pitchFamily="34" charset="0"/>
              </a:rPr>
              <a:t>e-pasts: </a:t>
            </a:r>
            <a:r>
              <a:rPr lang="lv-LV" altLang="en-US" sz="1400" dirty="0">
                <a:solidFill>
                  <a:srgbClr val="46865E"/>
                </a:solidFill>
                <a:latin typeface="Arial" panose="020B0604020202020204" pitchFamily="34" charset="0"/>
                <a:cs typeface="Arial" panose="020B0604020202020204" pitchFamily="34" charset="0"/>
              </a:rPr>
              <a:t>skds@skds.lv</a:t>
            </a:r>
            <a:br>
              <a:rPr lang="lv-LV" altLang="en-US" sz="1400" dirty="0">
                <a:solidFill>
                  <a:srgbClr val="008080"/>
                </a:solidFill>
                <a:latin typeface="Arial" panose="020B0604020202020204" pitchFamily="34" charset="0"/>
                <a:cs typeface="Arial" panose="020B0604020202020204" pitchFamily="34" charset="0"/>
              </a:rPr>
            </a:br>
            <a:r>
              <a:rPr lang="lv-LV" altLang="en-US" sz="1400" dirty="0">
                <a:solidFill>
                  <a:srgbClr val="46865E"/>
                </a:solidFill>
                <a:latin typeface="Arial" panose="020B0604020202020204" pitchFamily="34" charset="0"/>
                <a:cs typeface="Arial" panose="020B0604020202020204" pitchFamily="34" charset="0"/>
              </a:rPr>
              <a:t>www.skds.lv</a:t>
            </a:r>
            <a:br>
              <a:rPr lang="lv-LV" altLang="en-US" sz="1400" dirty="0">
                <a:solidFill>
                  <a:srgbClr val="4A5238"/>
                </a:solidFill>
                <a:latin typeface="Arial" panose="020B0604020202020204" pitchFamily="34" charset="0"/>
                <a:cs typeface="Arial" panose="020B0604020202020204" pitchFamily="34" charset="0"/>
                <a:hlinkClick r:id="rId3"/>
              </a:rPr>
            </a:br>
            <a:endParaRPr lang="lv-LV" altLang="en-US" sz="1600" dirty="0">
              <a:solidFill>
                <a:srgbClr val="4A5238"/>
              </a:solidFill>
              <a:latin typeface="Arial" panose="020B0604020202020204" pitchFamily="34" charset="0"/>
              <a:cs typeface="Arial" panose="020B0604020202020204" pitchFamily="34" charset="0"/>
            </a:endParaRPr>
          </a:p>
        </p:txBody>
      </p:sp>
      <p:sp>
        <p:nvSpPr>
          <p:cNvPr id="102405" name="Line 9">
            <a:extLst>
              <a:ext uri="{FF2B5EF4-FFF2-40B4-BE49-F238E27FC236}">
                <a16:creationId xmlns:a16="http://schemas.microsoft.com/office/drawing/2014/main" id="{873A3919-C348-4949-8137-6C8E2AACB8B6}"/>
              </a:ext>
            </a:extLst>
          </p:cNvPr>
          <p:cNvSpPr>
            <a:spLocks noChangeShapeType="1"/>
          </p:cNvSpPr>
          <p:nvPr/>
        </p:nvSpPr>
        <p:spPr bwMode="auto">
          <a:xfrm>
            <a:off x="2794645" y="4790486"/>
            <a:ext cx="6840537"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 name="Rectangle 5">
            <a:extLst>
              <a:ext uri="{FF2B5EF4-FFF2-40B4-BE49-F238E27FC236}">
                <a16:creationId xmlns:a16="http://schemas.microsoft.com/office/drawing/2014/main" id="{5C90173E-2F55-40A5-B558-F294BAC797FF}"/>
              </a:ext>
            </a:extLst>
          </p:cNvPr>
          <p:cNvSpPr>
            <a:spLocks noChangeArrowheads="1"/>
          </p:cNvSpPr>
          <p:nvPr/>
        </p:nvSpPr>
        <p:spPr bwMode="auto">
          <a:xfrm>
            <a:off x="457200" y="404814"/>
            <a:ext cx="11309230" cy="6064997"/>
          </a:xfrm>
          <a:prstGeom prst="rect">
            <a:avLst/>
          </a:prstGeom>
          <a:noFill/>
          <a:ln w="19050">
            <a:solidFill>
              <a:srgbClr val="386C57"/>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lv-LV" altLang="lv-LV" sz="1000">
              <a:latin typeface="Arial Narrow" panose="020B0606020202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567EE845-B6D0-4E3D-959A-D72D394B8ADF}"/>
              </a:ext>
            </a:extLst>
          </p:cNvPr>
          <p:cNvSpPr>
            <a:spLocks noChangeArrowheads="1"/>
          </p:cNvSpPr>
          <p:nvPr/>
        </p:nvSpPr>
        <p:spPr bwMode="auto">
          <a:xfrm>
            <a:off x="0" y="0"/>
            <a:ext cx="12192000" cy="476250"/>
          </a:xfrm>
          <a:prstGeom prst="rect">
            <a:avLst/>
          </a:prstGeom>
          <a:solidFill>
            <a:srgbClr val="386C57"/>
          </a:solidFill>
          <a:ln>
            <a:noFill/>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Saturs</a:t>
            </a:r>
            <a:endParaRPr lang="en-US" altLang="en-US" sz="2400" b="1" dirty="0">
              <a:solidFill>
                <a:schemeClr val="bg1"/>
              </a:solidFill>
              <a:cs typeface="Arial" panose="020B0604020202020204" pitchFamily="34" charset="0"/>
            </a:endParaRPr>
          </a:p>
        </p:txBody>
      </p:sp>
      <p:sp>
        <p:nvSpPr>
          <p:cNvPr id="6" name="Content Placeholder 2">
            <a:extLst>
              <a:ext uri="{FF2B5EF4-FFF2-40B4-BE49-F238E27FC236}">
                <a16:creationId xmlns:a16="http://schemas.microsoft.com/office/drawing/2014/main" id="{F0CB2D7F-4BE2-49F9-8E97-198696DC8A6E}"/>
              </a:ext>
            </a:extLst>
          </p:cNvPr>
          <p:cNvSpPr txBox="1">
            <a:spLocks/>
          </p:cNvSpPr>
          <p:nvPr/>
        </p:nvSpPr>
        <p:spPr>
          <a:xfrm>
            <a:off x="2224656" y="1969220"/>
            <a:ext cx="8394460" cy="3085860"/>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1074738">
              <a:lnSpc>
                <a:spcPct val="150000"/>
              </a:lnSpc>
              <a:spcBef>
                <a:spcPts val="1400"/>
              </a:spcBef>
              <a:buFont typeface="Arial" panose="020B0604020202020204" pitchFamily="34" charset="0"/>
              <a:buNone/>
              <a:tabLst>
                <a:tab pos="1478756" algn="l"/>
              </a:tabLst>
            </a:pPr>
            <a:r>
              <a:rPr lang="lv-LV" altLang="lv-LV" sz="1500" dirty="0">
                <a:latin typeface="Arial" panose="020B0604020202020204" pitchFamily="34" charset="0"/>
                <a:ea typeface="맑은 고딕" panose="020B0503020000020004" pitchFamily="34" charset="-127"/>
                <a:cs typeface="Arial" panose="020B0604020202020204" pitchFamily="34" charset="0"/>
              </a:rPr>
              <a:t>Aptaujas tehniskā informācija </a:t>
            </a:r>
            <a:r>
              <a:rPr lang="lv-LV" altLang="lv-LV" sz="1500" u="sng" dirty="0">
                <a:latin typeface="Arial" panose="020B0604020202020204" pitchFamily="34" charset="0"/>
                <a:ea typeface="맑은 고딕" panose="020B0503020000020004" pitchFamily="34" charset="-127"/>
                <a:cs typeface="Arial" panose="020B0604020202020204" pitchFamily="34" charset="0"/>
              </a:rPr>
              <a:t>					</a:t>
            </a:r>
            <a:r>
              <a:rPr lang="lv-LV" altLang="lv-LV" sz="1500" dirty="0">
                <a:latin typeface="Arial" panose="020B0604020202020204" pitchFamily="34" charset="0"/>
                <a:ea typeface="맑은 고딕" panose="020B0503020000020004" pitchFamily="34" charset="-127"/>
                <a:cs typeface="Arial" panose="020B0604020202020204" pitchFamily="34" charset="0"/>
              </a:rPr>
              <a:t>3</a:t>
            </a:r>
            <a:endParaRPr lang="en-US" altLang="lv-LV" sz="1500" dirty="0">
              <a:latin typeface="Arial" panose="020B0604020202020204" pitchFamily="34" charset="0"/>
              <a:ea typeface="맑은 고딕" panose="020B0503020000020004" pitchFamily="34" charset="-127"/>
              <a:cs typeface="Arial" panose="020B0604020202020204" pitchFamily="34" charset="0"/>
            </a:endParaRPr>
          </a:p>
          <a:p>
            <a:pPr marL="0" indent="0" defTabSz="1612900">
              <a:lnSpc>
                <a:spcPct val="150000"/>
              </a:lnSpc>
              <a:spcBef>
                <a:spcPts val="1400"/>
              </a:spcBef>
              <a:buFont typeface="Arial" panose="020B0604020202020204" pitchFamily="34" charset="0"/>
              <a:buNone/>
              <a:tabLst>
                <a:tab pos="1478756" algn="l"/>
              </a:tabLst>
            </a:pPr>
            <a:r>
              <a:rPr lang="lv-LV" altLang="lv-LV" sz="1500" dirty="0">
                <a:latin typeface="Arial" panose="020B0604020202020204" pitchFamily="34" charset="0"/>
                <a:ea typeface="맑은 고딕" panose="020B0503020000020004" pitchFamily="34" charset="-127"/>
                <a:cs typeface="Arial" panose="020B0604020202020204" pitchFamily="34" charset="0"/>
              </a:rPr>
              <a:t>Respondentu sociāli demogrāfiskais profils</a:t>
            </a:r>
            <a:r>
              <a:rPr lang="lv-LV" altLang="lv-LV" sz="1500" u="sng" dirty="0">
                <a:latin typeface="Arial" panose="020B0604020202020204" pitchFamily="34" charset="0"/>
                <a:ea typeface="맑은 고딕" panose="020B0503020000020004" pitchFamily="34" charset="-127"/>
                <a:cs typeface="Arial" panose="020B0604020202020204" pitchFamily="34" charset="0"/>
              </a:rPr>
              <a:t>		                 </a:t>
            </a:r>
            <a:r>
              <a:rPr lang="lv-LV" altLang="lv-LV" sz="1200" u="sng" dirty="0">
                <a:latin typeface="Arial" panose="020B0604020202020204" pitchFamily="34" charset="0"/>
                <a:ea typeface="맑은 고딕" panose="020B0503020000020004" pitchFamily="34" charset="-127"/>
                <a:cs typeface="Arial" panose="020B0604020202020204" pitchFamily="34" charset="0"/>
              </a:rPr>
              <a:t>   </a:t>
            </a:r>
            <a:r>
              <a:rPr lang="lv-LV" altLang="lv-LV" sz="1500" u="sng" dirty="0">
                <a:latin typeface="Arial" panose="020B0604020202020204" pitchFamily="34" charset="0"/>
                <a:ea typeface="맑은 고딕" panose="020B0503020000020004" pitchFamily="34" charset="-127"/>
                <a:cs typeface="Arial" panose="020B0604020202020204" pitchFamily="34" charset="0"/>
              </a:rPr>
              <a:t> </a:t>
            </a:r>
            <a:r>
              <a:rPr lang="lv-LV" altLang="lv-LV" sz="1500" dirty="0">
                <a:latin typeface="Arial" panose="020B0604020202020204" pitchFamily="34" charset="0"/>
                <a:ea typeface="맑은 고딕" panose="020B0503020000020004" pitchFamily="34" charset="-127"/>
                <a:cs typeface="Arial" panose="020B0604020202020204" pitchFamily="34" charset="0"/>
              </a:rPr>
              <a:t>4</a:t>
            </a:r>
          </a:p>
          <a:p>
            <a:pPr marL="0" indent="0" defTabSz="1074738">
              <a:lnSpc>
                <a:spcPct val="150000"/>
              </a:lnSpc>
              <a:spcBef>
                <a:spcPts val="1400"/>
              </a:spcBef>
              <a:buNone/>
              <a:tabLst>
                <a:tab pos="1478756" algn="l"/>
              </a:tabLst>
            </a:pPr>
            <a:r>
              <a:rPr lang="lv-LV" altLang="lv-LV" sz="1500" dirty="0">
                <a:latin typeface="Arial" panose="020B0604020202020204" pitchFamily="34" charset="0"/>
                <a:ea typeface="맑은 고딕" panose="020B0503020000020004" pitchFamily="34" charset="-127"/>
                <a:cs typeface="Arial" panose="020B0604020202020204" pitchFamily="34" charset="0"/>
              </a:rPr>
              <a:t>Galvenie secinājumi </a:t>
            </a:r>
            <a:r>
              <a:rPr lang="lv-LV" altLang="lv-LV" sz="1500" u="sng" dirty="0">
                <a:latin typeface="Arial" panose="020B0604020202020204" pitchFamily="34" charset="0"/>
                <a:ea typeface="맑은 고딕" panose="020B0503020000020004" pitchFamily="34" charset="-127"/>
                <a:cs typeface="Arial" panose="020B0604020202020204" pitchFamily="34" charset="0"/>
              </a:rPr>
              <a:t>						</a:t>
            </a:r>
            <a:r>
              <a:rPr lang="lv-LV" altLang="lv-LV" sz="1500" dirty="0">
                <a:latin typeface="Arial" panose="020B0604020202020204" pitchFamily="34" charset="0"/>
                <a:ea typeface="맑은 고딕" panose="020B0503020000020004" pitchFamily="34" charset="-127"/>
                <a:cs typeface="Arial" panose="020B0604020202020204" pitchFamily="34" charset="0"/>
              </a:rPr>
              <a:t>5</a:t>
            </a:r>
          </a:p>
          <a:p>
            <a:pPr marL="0" indent="0" defTabSz="1074738">
              <a:lnSpc>
                <a:spcPct val="150000"/>
              </a:lnSpc>
              <a:spcBef>
                <a:spcPts val="1400"/>
              </a:spcBef>
              <a:buFont typeface="Arial" panose="020B0604020202020204" pitchFamily="34" charset="0"/>
              <a:buNone/>
              <a:tabLst>
                <a:tab pos="1478756" algn="l"/>
              </a:tabLst>
            </a:pPr>
            <a:r>
              <a:rPr lang="lv-LV" altLang="lv-LV" sz="1500" dirty="0">
                <a:latin typeface="Arial" panose="020B0604020202020204" pitchFamily="34" charset="0"/>
                <a:ea typeface="맑은 고딕" panose="020B0503020000020004" pitchFamily="34" charset="-127"/>
                <a:cs typeface="Arial" panose="020B0604020202020204" pitchFamily="34" charset="0"/>
              </a:rPr>
              <a:t>Galvenie rezultāti </a:t>
            </a:r>
            <a:r>
              <a:rPr lang="lv-LV" altLang="lv-LV" sz="1500" u="sng" dirty="0">
                <a:latin typeface="Arial" panose="020B0604020202020204" pitchFamily="34" charset="0"/>
                <a:ea typeface="맑은 고딕" panose="020B0503020000020004" pitchFamily="34" charset="-127"/>
                <a:cs typeface="Arial" panose="020B0604020202020204" pitchFamily="34" charset="0"/>
              </a:rPr>
              <a:t>						</a:t>
            </a:r>
            <a:r>
              <a:rPr lang="lv-LV" altLang="lv-LV" sz="1500" dirty="0">
                <a:latin typeface="Arial" panose="020B0604020202020204" pitchFamily="34" charset="0"/>
                <a:ea typeface="맑은 고딕" panose="020B0503020000020004" pitchFamily="34" charset="-127"/>
                <a:cs typeface="Arial" panose="020B0604020202020204" pitchFamily="34" charset="0"/>
              </a:rPr>
              <a:t>7</a:t>
            </a:r>
          </a:p>
          <a:p>
            <a:pPr marL="0" indent="0" defTabSz="1060450">
              <a:lnSpc>
                <a:spcPct val="150000"/>
              </a:lnSpc>
              <a:spcBef>
                <a:spcPts val="1400"/>
              </a:spcBef>
              <a:buNone/>
              <a:tabLst>
                <a:tab pos="1477963" algn="l"/>
                <a:tab pos="2959100" algn="l"/>
                <a:tab pos="6364288" algn="l"/>
              </a:tabLst>
            </a:pPr>
            <a:r>
              <a:rPr lang="lv-LV" altLang="lv-LV" sz="1500" dirty="0">
                <a:latin typeface="Arial" panose="020B0604020202020204" pitchFamily="34" charset="0"/>
                <a:ea typeface="맑은 고딕" panose="020B0503020000020004" pitchFamily="34" charset="-127"/>
                <a:cs typeface="Arial" panose="020B0604020202020204" pitchFamily="34" charset="0"/>
              </a:rPr>
              <a:t>Aptaujas anketa </a:t>
            </a:r>
            <a:r>
              <a:rPr lang="lv-LV" altLang="lv-LV" sz="1500" u="sng" dirty="0">
                <a:latin typeface="Arial" panose="020B0604020202020204" pitchFamily="34" charset="0"/>
                <a:ea typeface="맑은 고딕" panose="020B0503020000020004" pitchFamily="34" charset="-127"/>
                <a:cs typeface="Arial" panose="020B0604020202020204" pitchFamily="34" charset="0"/>
              </a:rPr>
              <a:t>				</a:t>
            </a:r>
            <a:r>
              <a:rPr lang="lv-LV" altLang="lv-LV" sz="1500" dirty="0">
                <a:latin typeface="Arial" panose="020B0604020202020204" pitchFamily="34" charset="0"/>
                <a:ea typeface="맑은 고딕" panose="020B0503020000020004" pitchFamily="34" charset="-127"/>
                <a:cs typeface="Arial" panose="020B0604020202020204" pitchFamily="34" charset="0"/>
              </a:rPr>
              <a:t>10</a:t>
            </a:r>
          </a:p>
          <a:p>
            <a:pPr marL="0" indent="0" defTabSz="1060450">
              <a:lnSpc>
                <a:spcPct val="150000"/>
              </a:lnSpc>
              <a:buNone/>
              <a:tabLst>
                <a:tab pos="1477963" algn="l"/>
                <a:tab pos="2959100" algn="l"/>
                <a:tab pos="6364288" algn="l"/>
              </a:tabLst>
            </a:pPr>
            <a:endParaRPr lang="lv-LV" altLang="lv-LV" sz="1500" dirty="0">
              <a:latin typeface="Arial" panose="020B0604020202020204" pitchFamily="34" charset="0"/>
              <a:ea typeface="맑은 고딕" panose="020B0503020000020004" pitchFamily="34" charset="-127"/>
              <a:cs typeface="Arial" panose="020B0604020202020204" pitchFamily="34" charset="0"/>
            </a:endParaRPr>
          </a:p>
          <a:p>
            <a:pPr marL="0" indent="0" defTabSz="806054">
              <a:lnSpc>
                <a:spcPct val="150000"/>
              </a:lnSpc>
              <a:spcBef>
                <a:spcPct val="0"/>
              </a:spcBef>
              <a:buFont typeface="Arial" panose="020B0604020202020204" pitchFamily="34" charset="0"/>
              <a:buNone/>
              <a:tabLst>
                <a:tab pos="1478756" algn="l"/>
              </a:tabLst>
            </a:pPr>
            <a:endParaRPr lang="lv-LV" altLang="lv-LV" sz="1600" dirty="0">
              <a:latin typeface="Arial" panose="020B0604020202020204" pitchFamily="34" charset="0"/>
              <a:ea typeface="맑은 고딕" panose="020B0503020000020004" pitchFamily="34" charset="-127"/>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a:extLst>
              <a:ext uri="{FF2B5EF4-FFF2-40B4-BE49-F238E27FC236}">
                <a16:creationId xmlns:a16="http://schemas.microsoft.com/office/drawing/2014/main" id="{E40D9331-C5E4-4BA9-99E3-9BAEA42FCD78}"/>
              </a:ext>
            </a:extLst>
          </p:cNvPr>
          <p:cNvSpPr>
            <a:spLocks noChangeArrowheads="1"/>
          </p:cNvSpPr>
          <p:nvPr/>
        </p:nvSpPr>
        <p:spPr bwMode="auto">
          <a:xfrm>
            <a:off x="0" y="0"/>
            <a:ext cx="12192000" cy="476250"/>
          </a:xfrm>
          <a:prstGeom prst="rect">
            <a:avLst/>
          </a:prstGeom>
          <a:solidFill>
            <a:srgbClr val="386C57"/>
          </a:solidFill>
          <a:ln>
            <a:noFill/>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Aptaujas tehniskā informācija</a:t>
            </a:r>
            <a:endParaRPr lang="en-US" altLang="en-US" sz="2400" b="1" dirty="0">
              <a:solidFill>
                <a:schemeClr val="bg1"/>
              </a:solidFill>
              <a:cs typeface="Arial" panose="020B0604020202020204" pitchFamily="34" charset="0"/>
            </a:endParaRPr>
          </a:p>
        </p:txBody>
      </p:sp>
      <p:sp>
        <p:nvSpPr>
          <p:cNvPr id="2" name="Content Placeholder 5">
            <a:extLst>
              <a:ext uri="{FF2B5EF4-FFF2-40B4-BE49-F238E27FC236}">
                <a16:creationId xmlns:a16="http://schemas.microsoft.com/office/drawing/2014/main" id="{D37DE140-4547-8937-978C-31FEB79C62BC}"/>
              </a:ext>
            </a:extLst>
          </p:cNvPr>
          <p:cNvSpPr txBox="1">
            <a:spLocks/>
          </p:cNvSpPr>
          <p:nvPr/>
        </p:nvSpPr>
        <p:spPr>
          <a:xfrm>
            <a:off x="296883" y="788028"/>
            <a:ext cx="6598439" cy="4973638"/>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spcBef>
                <a:spcPts val="2000"/>
              </a:spcBef>
              <a:buNone/>
              <a:defRPr/>
            </a:pPr>
            <a:r>
              <a:rPr lang="lv-LV" altLang="lv-LV" sz="1500" b="1" dirty="0">
                <a:solidFill>
                  <a:srgbClr val="386C57"/>
                </a:solidFill>
                <a:latin typeface="Arial" panose="020B0604020202020204" pitchFamily="34" charset="0"/>
                <a:cs typeface="Arial" panose="020B0604020202020204" pitchFamily="34" charset="0"/>
              </a:rPr>
              <a:t>Pētījuma veicējs: </a:t>
            </a:r>
            <a:r>
              <a:rPr lang="lv-LV" altLang="lv-LV" sz="1500" dirty="0">
                <a:solidFill>
                  <a:schemeClr val="tx1">
                    <a:lumMod val="95000"/>
                    <a:lumOff val="5000"/>
                  </a:schemeClr>
                </a:solidFill>
                <a:latin typeface="Arial" panose="020B0604020202020204" pitchFamily="34" charset="0"/>
                <a:cs typeface="Arial" panose="020B0604020202020204" pitchFamily="34" charset="0"/>
              </a:rPr>
              <a:t>tirgus un sabiedriskās domas pētījumu centrs SKDS</a:t>
            </a:r>
          </a:p>
          <a:p>
            <a:pPr>
              <a:lnSpc>
                <a:spcPct val="80000"/>
              </a:lnSpc>
              <a:spcBef>
                <a:spcPts val="2000"/>
              </a:spcBef>
              <a:buNone/>
              <a:defRPr/>
            </a:pPr>
            <a:r>
              <a:rPr lang="lv-LV" altLang="lv-LV" sz="1500" b="1" dirty="0">
                <a:solidFill>
                  <a:srgbClr val="386C57"/>
                </a:solidFill>
                <a:latin typeface="Arial" panose="020B0604020202020204" pitchFamily="34" charset="0"/>
                <a:cs typeface="Arial" panose="020B0604020202020204" pitchFamily="34" charset="0"/>
              </a:rPr>
              <a:t>Mērķa grupa: </a:t>
            </a:r>
            <a:r>
              <a:rPr lang="lv-LV" altLang="lv-LV" sz="1500" dirty="0">
                <a:solidFill>
                  <a:schemeClr val="tx1">
                    <a:lumMod val="95000"/>
                    <a:lumOff val="5000"/>
                  </a:schemeClr>
                </a:solidFill>
                <a:latin typeface="Arial" panose="020B0604020202020204" pitchFamily="34" charset="0"/>
                <a:cs typeface="Arial" panose="020B0604020202020204" pitchFamily="34" charset="0"/>
              </a:rPr>
              <a:t>Latvijas iedzīvotāji vecumā no 18 līdz 75 gadiem</a:t>
            </a:r>
          </a:p>
          <a:p>
            <a:pPr>
              <a:lnSpc>
                <a:spcPct val="80000"/>
              </a:lnSpc>
              <a:spcBef>
                <a:spcPts val="2000"/>
              </a:spcBef>
              <a:buNone/>
              <a:defRPr/>
            </a:pPr>
            <a:r>
              <a:rPr lang="lv-LV" altLang="lv-LV" sz="1500" b="1" dirty="0">
                <a:solidFill>
                  <a:srgbClr val="386C57"/>
                </a:solidFill>
                <a:latin typeface="Arial" panose="020B0604020202020204" pitchFamily="34" charset="0"/>
                <a:cs typeface="Arial" panose="020B0604020202020204" pitchFamily="34" charset="0"/>
              </a:rPr>
              <a:t>Aptaujas metode: </a:t>
            </a:r>
            <a:r>
              <a:rPr lang="lv-LV" altLang="lv-LV" sz="1500" dirty="0">
                <a:solidFill>
                  <a:schemeClr val="tx1">
                    <a:lumMod val="95000"/>
                    <a:lumOff val="5000"/>
                  </a:schemeClr>
                </a:solidFill>
                <a:latin typeface="Arial" panose="020B0604020202020204" pitchFamily="34" charset="0"/>
                <a:cs typeface="Arial" panose="020B0604020202020204" pitchFamily="34" charset="0"/>
              </a:rPr>
              <a:t>Tiešās intervijas respondentu dzīvesvietās</a:t>
            </a:r>
          </a:p>
          <a:p>
            <a:pPr marL="0" indent="0">
              <a:lnSpc>
                <a:spcPct val="80000"/>
              </a:lnSpc>
              <a:spcBef>
                <a:spcPts val="2000"/>
              </a:spcBef>
              <a:buNone/>
              <a:defRPr/>
            </a:pPr>
            <a:r>
              <a:rPr lang="lv-LV" altLang="lv-LV" sz="1500" b="1" dirty="0">
                <a:solidFill>
                  <a:srgbClr val="386C57"/>
                </a:solidFill>
                <a:latin typeface="Arial" panose="020B0604020202020204" pitchFamily="34" charset="0"/>
                <a:cs typeface="Arial" panose="020B0604020202020204" pitchFamily="34" charset="0"/>
              </a:rPr>
              <a:t>Plānotā izlase: </a:t>
            </a:r>
            <a:r>
              <a:rPr lang="lv-LV" altLang="lv-LV" sz="1500" dirty="0">
                <a:solidFill>
                  <a:schemeClr val="tx1">
                    <a:lumMod val="95000"/>
                    <a:lumOff val="5000"/>
                  </a:schemeClr>
                </a:solidFill>
                <a:latin typeface="Arial" panose="020B0604020202020204" pitchFamily="34" charset="0"/>
                <a:cs typeface="Arial" panose="020B0604020202020204" pitchFamily="34" charset="0"/>
              </a:rPr>
              <a:t>1000 respondenti (ģenerālajam kopumam reprezentatīva izlase, ģenerālais kopums: 1496 tūkst. cilvēku)</a:t>
            </a:r>
          </a:p>
          <a:p>
            <a:pPr>
              <a:lnSpc>
                <a:spcPct val="80000"/>
              </a:lnSpc>
              <a:spcBef>
                <a:spcPts val="2000"/>
              </a:spcBef>
              <a:buNone/>
              <a:defRPr/>
            </a:pPr>
            <a:r>
              <a:rPr lang="lv-LV" altLang="lv-LV" sz="1500" b="1" dirty="0">
                <a:solidFill>
                  <a:srgbClr val="386C57"/>
                </a:solidFill>
                <a:latin typeface="Arial" panose="020B0604020202020204" pitchFamily="34" charset="0"/>
                <a:cs typeface="Arial" panose="020B0604020202020204" pitchFamily="34" charset="0"/>
              </a:rPr>
              <a:t>Sasniegtās izlases apjoms: </a:t>
            </a:r>
            <a:r>
              <a:rPr lang="lv-LV" altLang="lv-LV" sz="1500" dirty="0">
                <a:solidFill>
                  <a:schemeClr val="tx1">
                    <a:lumMod val="95000"/>
                    <a:lumOff val="5000"/>
                  </a:schemeClr>
                </a:solidFill>
                <a:latin typeface="Arial" panose="020B0604020202020204" pitchFamily="34" charset="0"/>
                <a:cs typeface="Arial" panose="020B0604020202020204" pitchFamily="34" charset="0"/>
              </a:rPr>
              <a:t>1005 respondenti</a:t>
            </a:r>
          </a:p>
          <a:p>
            <a:pPr marL="0" indent="0">
              <a:lnSpc>
                <a:spcPct val="80000"/>
              </a:lnSpc>
              <a:spcBef>
                <a:spcPts val="2000"/>
              </a:spcBef>
              <a:buNone/>
              <a:defRPr/>
            </a:pPr>
            <a:r>
              <a:rPr lang="lv-LV" altLang="lv-LV" sz="1500" b="1" dirty="0">
                <a:solidFill>
                  <a:srgbClr val="386C57"/>
                </a:solidFill>
                <a:latin typeface="Arial" panose="020B0604020202020204" pitchFamily="34" charset="0"/>
                <a:cs typeface="Arial" panose="020B0604020202020204" pitchFamily="34" charset="0"/>
              </a:rPr>
              <a:t>Izlases metode: </a:t>
            </a:r>
            <a:r>
              <a:rPr lang="lv-LV" altLang="lv-LV" sz="1500" dirty="0">
                <a:solidFill>
                  <a:schemeClr val="tx1">
                    <a:lumMod val="95000"/>
                    <a:lumOff val="5000"/>
                  </a:schemeClr>
                </a:solidFill>
                <a:latin typeface="Arial" panose="020B0604020202020204" pitchFamily="34" charset="0"/>
                <a:cs typeface="Arial" panose="020B0604020202020204" pitchFamily="34" charset="0"/>
              </a:rPr>
              <a:t>Stratificētā nejaušā izlase (stratifikācijas pazīmes: administratīvi teritoriālā)</a:t>
            </a:r>
          </a:p>
          <a:p>
            <a:pPr>
              <a:lnSpc>
                <a:spcPct val="80000"/>
              </a:lnSpc>
              <a:spcBef>
                <a:spcPts val="2000"/>
              </a:spcBef>
              <a:buNone/>
              <a:defRPr/>
            </a:pPr>
            <a:r>
              <a:rPr lang="lv-LV" altLang="lv-LV" sz="1500" b="1" dirty="0">
                <a:solidFill>
                  <a:srgbClr val="386C57"/>
                </a:solidFill>
                <a:latin typeface="Arial" panose="020B0604020202020204" pitchFamily="34" charset="0"/>
                <a:cs typeface="Arial" panose="020B0604020202020204" pitchFamily="34" charset="0"/>
              </a:rPr>
              <a:t>Ģeogrāfiskais pārklājums: </a:t>
            </a:r>
            <a:r>
              <a:rPr lang="lv-LV" altLang="lv-LV" sz="1500" dirty="0">
                <a:solidFill>
                  <a:schemeClr val="tx1">
                    <a:lumMod val="95000"/>
                    <a:lumOff val="5000"/>
                  </a:schemeClr>
                </a:solidFill>
                <a:latin typeface="Arial" panose="020B0604020202020204" pitchFamily="34" charset="0"/>
                <a:cs typeface="Arial" panose="020B0604020202020204" pitchFamily="34" charset="0"/>
              </a:rPr>
              <a:t>visa Latvija (125 izlases punkti)</a:t>
            </a:r>
          </a:p>
          <a:p>
            <a:pPr>
              <a:lnSpc>
                <a:spcPct val="80000"/>
              </a:lnSpc>
              <a:spcBef>
                <a:spcPts val="2000"/>
              </a:spcBef>
              <a:buNone/>
              <a:defRPr/>
            </a:pPr>
            <a:r>
              <a:rPr lang="lv-LV" altLang="lv-LV" sz="1500" b="1" dirty="0">
                <a:solidFill>
                  <a:srgbClr val="386C57"/>
                </a:solidFill>
                <a:latin typeface="Arial" panose="020B0604020202020204" pitchFamily="34" charset="0"/>
                <a:cs typeface="Arial" panose="020B0604020202020204" pitchFamily="34" charset="0"/>
              </a:rPr>
              <a:t>Aptaujas veikšanas laiks: </a:t>
            </a:r>
            <a:r>
              <a:rPr lang="lv-LV" altLang="lv-LV" sz="1500" dirty="0">
                <a:solidFill>
                  <a:schemeClr val="tx1">
                    <a:lumMod val="95000"/>
                    <a:lumOff val="5000"/>
                  </a:schemeClr>
                </a:solidFill>
                <a:latin typeface="Arial" panose="020B0604020202020204" pitchFamily="34" charset="0"/>
                <a:cs typeface="Arial" panose="020B0604020202020204" pitchFamily="34" charset="0"/>
              </a:rPr>
              <a:t>13.01.2024. - 22.01.2024.</a:t>
            </a:r>
          </a:p>
          <a:p>
            <a:pPr marL="0" indent="0">
              <a:lnSpc>
                <a:spcPct val="100000"/>
              </a:lnSpc>
              <a:spcBef>
                <a:spcPts val="2000"/>
              </a:spcBef>
              <a:buNone/>
              <a:defRPr/>
            </a:pPr>
            <a:r>
              <a:rPr lang="lv-LV" altLang="lv-LV" sz="1500" b="1" dirty="0">
                <a:solidFill>
                  <a:srgbClr val="386C57"/>
                </a:solidFill>
                <a:latin typeface="Arial" panose="020B0604020202020204" pitchFamily="34" charset="0"/>
                <a:cs typeface="Arial" panose="020B0604020202020204" pitchFamily="34" charset="0"/>
              </a:rPr>
              <a:t>Datu svēršana: </a:t>
            </a:r>
            <a:r>
              <a:rPr lang="lv-LV" altLang="lv-LV" sz="1500" dirty="0">
                <a:solidFill>
                  <a:schemeClr val="tx1">
                    <a:lumMod val="95000"/>
                    <a:lumOff val="5000"/>
                  </a:schemeClr>
                </a:solidFill>
                <a:latin typeface="Arial" panose="020B0604020202020204" pitchFamily="34" charset="0"/>
                <a:cs typeface="Arial" panose="020B0604020202020204" pitchFamily="34" charset="0"/>
              </a:rPr>
              <a:t>dati tika svērti pēc pazīmēm: reģions, tautība, dzimums, vecums saskaņā ar LR IeM PMLP Iedzīvotāju reģistra datiem uz 24.01.2023. Šajā materiālā norādīti svērti procenti un nesvērts respondentu skaits.</a:t>
            </a:r>
          </a:p>
        </p:txBody>
      </p:sp>
      <p:graphicFrame>
        <p:nvGraphicFramePr>
          <p:cNvPr id="3" name="Table 2">
            <a:extLst>
              <a:ext uri="{FF2B5EF4-FFF2-40B4-BE49-F238E27FC236}">
                <a16:creationId xmlns:a16="http://schemas.microsoft.com/office/drawing/2014/main" id="{FBCFE5ED-EB27-0B87-43DA-38CC9D09FF8F}"/>
              </a:ext>
            </a:extLst>
          </p:cNvPr>
          <p:cNvGraphicFramePr>
            <a:graphicFrameLocks noGrp="1"/>
          </p:cNvGraphicFramePr>
          <p:nvPr>
            <p:extLst>
              <p:ext uri="{D42A27DB-BD31-4B8C-83A1-F6EECF244321}">
                <p14:modId xmlns:p14="http://schemas.microsoft.com/office/powerpoint/2010/main" val="4016170830"/>
              </p:ext>
            </p:extLst>
          </p:nvPr>
        </p:nvGraphicFramePr>
        <p:xfrm>
          <a:off x="7144870" y="770094"/>
          <a:ext cx="4593542" cy="5989320"/>
        </p:xfrm>
        <a:graphic>
          <a:graphicData uri="http://schemas.openxmlformats.org/drawingml/2006/table">
            <a:tbl>
              <a:tblPr/>
              <a:tblGrid>
                <a:gridCol w="1351972">
                  <a:extLst>
                    <a:ext uri="{9D8B030D-6E8A-4147-A177-3AD203B41FA5}">
                      <a16:colId xmlns:a16="http://schemas.microsoft.com/office/drawing/2014/main" val="184185648"/>
                    </a:ext>
                  </a:extLst>
                </a:gridCol>
                <a:gridCol w="750229">
                  <a:extLst>
                    <a:ext uri="{9D8B030D-6E8A-4147-A177-3AD203B41FA5}">
                      <a16:colId xmlns:a16="http://schemas.microsoft.com/office/drawing/2014/main" val="423103984"/>
                    </a:ext>
                  </a:extLst>
                </a:gridCol>
                <a:gridCol w="823982">
                  <a:extLst>
                    <a:ext uri="{9D8B030D-6E8A-4147-A177-3AD203B41FA5}">
                      <a16:colId xmlns:a16="http://schemas.microsoft.com/office/drawing/2014/main" val="3419313068"/>
                    </a:ext>
                  </a:extLst>
                </a:gridCol>
                <a:gridCol w="853066">
                  <a:extLst>
                    <a:ext uri="{9D8B030D-6E8A-4147-A177-3AD203B41FA5}">
                      <a16:colId xmlns:a16="http://schemas.microsoft.com/office/drawing/2014/main" val="3727270715"/>
                    </a:ext>
                  </a:extLst>
                </a:gridCol>
                <a:gridCol w="814293">
                  <a:extLst>
                    <a:ext uri="{9D8B030D-6E8A-4147-A177-3AD203B41FA5}">
                      <a16:colId xmlns:a16="http://schemas.microsoft.com/office/drawing/2014/main" val="3644383969"/>
                    </a:ext>
                  </a:extLst>
                </a:gridCol>
              </a:tblGrid>
              <a:tr h="340438">
                <a:tc>
                  <a:txBody>
                    <a:bodyPr/>
                    <a:lstStyle/>
                    <a:p>
                      <a:pP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Ģenerālais kopums</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(tūkst.cilv.)</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900">
                          <a:effectLst/>
                          <a:latin typeface="Arial" panose="020B0604020202020204" pitchFamily="34" charset="0"/>
                          <a:ea typeface="Times New Roman" panose="02020603050405020304" pitchFamily="18" charset="0"/>
                          <a:cs typeface="Arial" panose="020B0604020202020204" pitchFamily="34" charset="0"/>
                        </a:rPr>
                        <a:t>Respondentu skaits izlasē (%) pirms svēršanas</a:t>
                      </a: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900">
                          <a:effectLst/>
                          <a:latin typeface="Arial" panose="020B0604020202020204" pitchFamily="34" charset="0"/>
                          <a:ea typeface="Times New Roman" panose="02020603050405020304" pitchFamily="18" charset="0"/>
                          <a:cs typeface="Arial" panose="020B0604020202020204" pitchFamily="34" charset="0"/>
                        </a:rPr>
                        <a:t>Respondentu skaits izlasē (%) pēc svēršanas</a:t>
                      </a: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LR IeM PMLP Iedz. reģ. dati uz 24.01.2023.</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268841366"/>
                  </a:ext>
                </a:extLst>
              </a:tr>
              <a:tr h="85109">
                <a:tc>
                  <a:txBody>
                    <a:bodyPr/>
                    <a:lstStyle/>
                    <a:p>
                      <a:pPr>
                        <a:spcAft>
                          <a:spcPts val="0"/>
                        </a:spcAft>
                      </a:pPr>
                      <a:r>
                        <a:rPr lang="lv-LV" sz="900">
                          <a:effectLst/>
                          <a:latin typeface="Arial" panose="020B0604020202020204" pitchFamily="34" charset="0"/>
                          <a:ea typeface="Times New Roman" panose="02020603050405020304" pitchFamily="18" charset="0"/>
                          <a:cs typeface="Arial" panose="020B0604020202020204" pitchFamily="34" charset="0"/>
                        </a:rPr>
                        <a:t>KOPĀ</a:t>
                      </a: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1496</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900">
                          <a:effectLst/>
                          <a:latin typeface="Arial" panose="020B0604020202020204" pitchFamily="34" charset="0"/>
                          <a:ea typeface="Times New Roman" panose="02020603050405020304" pitchFamily="18" charset="0"/>
                          <a:cs typeface="Arial" panose="020B0604020202020204" pitchFamily="34" charset="0"/>
                        </a:rPr>
                        <a:t>100.0</a:t>
                      </a: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900">
                          <a:effectLst/>
                          <a:latin typeface="Arial" panose="020B0604020202020204" pitchFamily="34" charset="0"/>
                          <a:ea typeface="Times New Roman" panose="02020603050405020304" pitchFamily="18" charset="0"/>
                          <a:cs typeface="Arial" panose="020B0604020202020204" pitchFamily="34" charset="0"/>
                        </a:rPr>
                        <a:t>100.0</a:t>
                      </a: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900">
                          <a:effectLst/>
                          <a:latin typeface="Arial" panose="020B0604020202020204" pitchFamily="34" charset="0"/>
                          <a:ea typeface="Times New Roman" panose="02020603050405020304" pitchFamily="18" charset="0"/>
                          <a:cs typeface="Arial" panose="020B0604020202020204" pitchFamily="34" charset="0"/>
                        </a:rPr>
                        <a:t>100.0</a:t>
                      </a: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638398286"/>
                  </a:ext>
                </a:extLst>
              </a:tr>
              <a:tr h="170219">
                <a:tc>
                  <a:txBody>
                    <a:bodyPr/>
                    <a:lstStyle/>
                    <a:p>
                      <a:pPr>
                        <a:spcAft>
                          <a:spcPts val="0"/>
                        </a:spcAft>
                      </a:pPr>
                      <a:r>
                        <a:rPr lang="lv-LV" sz="900" b="1"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lv-LV" sz="900" b="1" dirty="0">
                          <a:effectLst/>
                          <a:latin typeface="Arial" panose="020B0604020202020204" pitchFamily="34" charset="0"/>
                          <a:ea typeface="Times New Roman" panose="02020603050405020304" pitchFamily="18" charset="0"/>
                          <a:cs typeface="Arial" panose="020B0604020202020204" pitchFamily="34" charset="0"/>
                        </a:rPr>
                        <a:t>REĢIONS</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900">
                          <a:effectLst/>
                          <a:latin typeface="Arial" panose="020B0604020202020204" pitchFamily="34" charset="0"/>
                          <a:ea typeface="Times New Roman" panose="02020603050405020304" pitchFamily="18" charset="0"/>
                          <a:cs typeface="Arial" panose="020B0604020202020204" pitchFamily="34" charset="0"/>
                        </a:rPr>
                        <a:t> </a:t>
                      </a: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090555686"/>
                  </a:ext>
                </a:extLst>
              </a:tr>
              <a:tr h="101126">
                <a:tc>
                  <a:txBody>
                    <a:bodyPr/>
                    <a:lstStyle/>
                    <a:p>
                      <a:pPr>
                        <a:spcAft>
                          <a:spcPts val="0"/>
                        </a:spcAft>
                      </a:pPr>
                      <a:r>
                        <a:rPr lang="lv-LV" sz="900">
                          <a:effectLst/>
                          <a:latin typeface="Arial" panose="020B0604020202020204" pitchFamily="34" charset="0"/>
                          <a:ea typeface="Times New Roman" panose="02020603050405020304" pitchFamily="18" charset="0"/>
                          <a:cs typeface="Arial" panose="020B0604020202020204" pitchFamily="34" charset="0"/>
                        </a:rPr>
                        <a:t>Rīga</a:t>
                      </a: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496</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33.2</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33.2</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33.2</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008975970"/>
                  </a:ext>
                </a:extLst>
              </a:tr>
              <a:tr h="85109">
                <a:tc>
                  <a:txBody>
                    <a:bodyPr/>
                    <a:lstStyle/>
                    <a:p>
                      <a:pPr>
                        <a:spcAft>
                          <a:spcPts val="0"/>
                        </a:spcAft>
                      </a:pPr>
                      <a:r>
                        <a:rPr lang="lv-LV" sz="900">
                          <a:effectLst/>
                          <a:latin typeface="Arial" panose="020B0604020202020204" pitchFamily="34" charset="0"/>
                          <a:ea typeface="Times New Roman" panose="02020603050405020304" pitchFamily="18" charset="0"/>
                          <a:cs typeface="Arial" panose="020B0604020202020204" pitchFamily="34" charset="0"/>
                        </a:rPr>
                        <a:t>Pierīga</a:t>
                      </a: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299</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20.2</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20.0</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20.0</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015695247"/>
                  </a:ext>
                </a:extLst>
              </a:tr>
              <a:tr h="85109">
                <a:tc>
                  <a:txBody>
                    <a:bodyPr/>
                    <a:lstStyle/>
                    <a:p>
                      <a:pPr>
                        <a:spcAft>
                          <a:spcPts val="0"/>
                        </a:spcAft>
                      </a:pPr>
                      <a:r>
                        <a:rPr lang="lv-LV" sz="900">
                          <a:effectLst/>
                          <a:latin typeface="Arial" panose="020B0604020202020204" pitchFamily="34" charset="0"/>
                          <a:ea typeface="Times New Roman" panose="02020603050405020304" pitchFamily="18" charset="0"/>
                          <a:cs typeface="Arial" panose="020B0604020202020204" pitchFamily="34" charset="0"/>
                        </a:rPr>
                        <a:t>Vidzeme</a:t>
                      </a: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141</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9.4</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9.4</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9.4</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95669808"/>
                  </a:ext>
                </a:extLst>
              </a:tr>
              <a:tr h="85109">
                <a:tc>
                  <a:txBody>
                    <a:bodyPr/>
                    <a:lstStyle/>
                    <a:p>
                      <a:pPr>
                        <a:spcAft>
                          <a:spcPts val="0"/>
                        </a:spcAft>
                      </a:pPr>
                      <a:r>
                        <a:rPr lang="lv-LV" sz="900">
                          <a:effectLst/>
                          <a:latin typeface="Arial" panose="020B0604020202020204" pitchFamily="34" charset="0"/>
                          <a:ea typeface="Times New Roman" panose="02020603050405020304" pitchFamily="18" charset="0"/>
                          <a:cs typeface="Arial" panose="020B0604020202020204" pitchFamily="34" charset="0"/>
                        </a:rPr>
                        <a:t>Kurzeme</a:t>
                      </a: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184</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12.3</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12.3</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12.3</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435809754"/>
                  </a:ext>
                </a:extLst>
              </a:tr>
              <a:tr h="85109">
                <a:tc>
                  <a:txBody>
                    <a:bodyPr/>
                    <a:lstStyle/>
                    <a:p>
                      <a:pPr>
                        <a:spcAft>
                          <a:spcPts val="0"/>
                        </a:spcAft>
                      </a:pPr>
                      <a:r>
                        <a:rPr lang="lv-LV" sz="900">
                          <a:effectLst/>
                          <a:latin typeface="Arial" panose="020B0604020202020204" pitchFamily="34" charset="0"/>
                          <a:ea typeface="Times New Roman" panose="02020603050405020304" pitchFamily="18" charset="0"/>
                          <a:cs typeface="Arial" panose="020B0604020202020204" pitchFamily="34" charset="0"/>
                        </a:rPr>
                        <a:t>Zemgale</a:t>
                      </a: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175</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11.4</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11.7</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11.7</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898170274"/>
                  </a:ext>
                </a:extLst>
              </a:tr>
              <a:tr h="85109">
                <a:tc>
                  <a:txBody>
                    <a:bodyPr/>
                    <a:lstStyle/>
                    <a:p>
                      <a:pPr>
                        <a:spcAft>
                          <a:spcPts val="0"/>
                        </a:spcAft>
                      </a:pPr>
                      <a:r>
                        <a:rPr lang="lv-LV" sz="900">
                          <a:effectLst/>
                          <a:latin typeface="Arial" panose="020B0604020202020204" pitchFamily="34" charset="0"/>
                          <a:ea typeface="Times New Roman" panose="02020603050405020304" pitchFamily="18" charset="0"/>
                          <a:cs typeface="Arial" panose="020B0604020202020204" pitchFamily="34" charset="0"/>
                        </a:rPr>
                        <a:t>Latgale</a:t>
                      </a: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201</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13.4</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13.4</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dirty="0">
                          <a:effectLst/>
                          <a:latin typeface="Arial" panose="020B0604020202020204" pitchFamily="34" charset="0"/>
                          <a:ea typeface="Times New Roman" panose="02020603050405020304" pitchFamily="18" charset="0"/>
                        </a:rPr>
                        <a:t>13.4</a:t>
                      </a:r>
                      <a:endParaRPr lang="lv-LV"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561730604"/>
                  </a:ext>
                </a:extLst>
              </a:tr>
              <a:tr h="170219">
                <a:tc>
                  <a:txBody>
                    <a:bodyPr/>
                    <a:lstStyle/>
                    <a:p>
                      <a:pPr>
                        <a:spcAft>
                          <a:spcPts val="0"/>
                        </a:spcAft>
                      </a:pPr>
                      <a:r>
                        <a:rPr lang="lv-LV" sz="900" b="1"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lv-LV" sz="900" b="1" dirty="0">
                          <a:effectLst/>
                          <a:latin typeface="Arial" panose="020B0604020202020204" pitchFamily="34" charset="0"/>
                          <a:ea typeface="Times New Roman" panose="02020603050405020304" pitchFamily="18" charset="0"/>
                          <a:cs typeface="Arial" panose="020B0604020202020204" pitchFamily="34" charset="0"/>
                        </a:rPr>
                        <a:t>DZIMUMS</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90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221011388"/>
                  </a:ext>
                </a:extLst>
              </a:tr>
              <a:tr h="85109">
                <a:tc>
                  <a:txBody>
                    <a:bodyPr/>
                    <a:lstStyle/>
                    <a:p>
                      <a:pPr>
                        <a:spcAft>
                          <a:spcPts val="0"/>
                        </a:spcAft>
                      </a:pPr>
                      <a:r>
                        <a:rPr lang="lv-LV" sz="900">
                          <a:effectLst/>
                          <a:latin typeface="Arial" panose="020B0604020202020204" pitchFamily="34" charset="0"/>
                          <a:ea typeface="Times New Roman" panose="02020603050405020304" pitchFamily="18" charset="0"/>
                          <a:cs typeface="Arial" panose="020B0604020202020204" pitchFamily="34" charset="0"/>
                        </a:rPr>
                        <a:t>Vīrieši</a:t>
                      </a: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solidFill>
                            <a:srgbClr val="000000"/>
                          </a:solidFill>
                          <a:effectLst/>
                          <a:latin typeface="Arial" panose="020B0604020202020204" pitchFamily="34" charset="0"/>
                          <a:ea typeface="Times New Roman" panose="02020603050405020304" pitchFamily="18" charset="0"/>
                        </a:rPr>
                        <a:t>722</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47.5</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48.3</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48.3</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3787477930"/>
                  </a:ext>
                </a:extLst>
              </a:tr>
              <a:tr h="85109">
                <a:tc>
                  <a:txBody>
                    <a:bodyPr/>
                    <a:lstStyle/>
                    <a:p>
                      <a:pPr>
                        <a:spcAft>
                          <a:spcPts val="0"/>
                        </a:spcAft>
                      </a:pPr>
                      <a:r>
                        <a:rPr lang="lv-LV" sz="900">
                          <a:effectLst/>
                          <a:latin typeface="Arial" panose="020B0604020202020204" pitchFamily="34" charset="0"/>
                          <a:ea typeface="Times New Roman" panose="02020603050405020304" pitchFamily="18" charset="0"/>
                          <a:cs typeface="Arial" panose="020B0604020202020204" pitchFamily="34" charset="0"/>
                        </a:rPr>
                        <a:t>Sievietes</a:t>
                      </a: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solidFill>
                            <a:srgbClr val="000000"/>
                          </a:solidFill>
                          <a:effectLst/>
                          <a:latin typeface="Arial" panose="020B0604020202020204" pitchFamily="34" charset="0"/>
                          <a:ea typeface="Times New Roman" panose="02020603050405020304" pitchFamily="18" charset="0"/>
                        </a:rPr>
                        <a:t>774</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52.5</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51.7</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dirty="0">
                          <a:effectLst/>
                          <a:latin typeface="Arial" panose="020B0604020202020204" pitchFamily="34" charset="0"/>
                          <a:ea typeface="Times New Roman" panose="02020603050405020304" pitchFamily="18" charset="0"/>
                        </a:rPr>
                        <a:t>51.7</a:t>
                      </a:r>
                      <a:endParaRPr lang="lv-LV"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37576291"/>
                  </a:ext>
                </a:extLst>
              </a:tr>
              <a:tr h="170219">
                <a:tc>
                  <a:txBody>
                    <a:bodyPr/>
                    <a:lstStyle/>
                    <a:p>
                      <a:pPr>
                        <a:spcAft>
                          <a:spcPts val="0"/>
                        </a:spcAft>
                      </a:pPr>
                      <a:r>
                        <a:rPr lang="lv-LV" sz="900" b="1"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lv-LV" sz="900" b="1" dirty="0">
                          <a:effectLst/>
                          <a:latin typeface="Arial" panose="020B0604020202020204" pitchFamily="34" charset="0"/>
                          <a:ea typeface="Times New Roman" panose="02020603050405020304" pitchFamily="18" charset="0"/>
                          <a:cs typeface="Arial" panose="020B0604020202020204" pitchFamily="34" charset="0"/>
                        </a:rPr>
                        <a:t>TAUTĪBA</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900" b="1">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900" b="1">
                          <a:effectLst/>
                          <a:latin typeface="Arial" panose="020B0604020202020204" pitchFamily="34" charset="0"/>
                          <a:ea typeface="Times New Roman" panose="02020603050405020304" pitchFamily="18" charset="0"/>
                          <a:cs typeface="Arial" panose="020B0604020202020204" pitchFamily="34" charset="0"/>
                        </a:rPr>
                        <a:t> </a:t>
                      </a: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900" b="1"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spcAft>
                          <a:spcPts val="0"/>
                        </a:spcAft>
                      </a:pPr>
                      <a:r>
                        <a:rPr lang="lv-LV" sz="900" b="1"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281679521"/>
                  </a:ext>
                </a:extLst>
              </a:tr>
              <a:tr h="85109">
                <a:tc>
                  <a:txBody>
                    <a:bodyPr/>
                    <a:lstStyle/>
                    <a:p>
                      <a:pPr>
                        <a:spcAft>
                          <a:spcPts val="0"/>
                        </a:spcAft>
                      </a:pPr>
                      <a:r>
                        <a:rPr lang="lv-LV" sz="900">
                          <a:effectLst/>
                          <a:latin typeface="Arial" panose="020B0604020202020204" pitchFamily="34" charset="0"/>
                          <a:ea typeface="Times New Roman" panose="02020603050405020304" pitchFamily="18" charset="0"/>
                          <a:cs typeface="Arial" panose="020B0604020202020204" pitchFamily="34" charset="0"/>
                        </a:rPr>
                        <a:t>Latvieši</a:t>
                      </a: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solidFill>
                            <a:srgbClr val="000000"/>
                          </a:solidFill>
                          <a:effectLst/>
                          <a:latin typeface="Arial" panose="020B0604020202020204" pitchFamily="34" charset="0"/>
                          <a:ea typeface="Times New Roman" panose="02020603050405020304" pitchFamily="18" charset="0"/>
                        </a:rPr>
                        <a:t>881</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59.4</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58.9</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58.9</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393610717"/>
                  </a:ext>
                </a:extLst>
              </a:tr>
              <a:tr h="85109">
                <a:tc>
                  <a:txBody>
                    <a:bodyPr/>
                    <a:lstStyle/>
                    <a:p>
                      <a:pPr>
                        <a:spcAft>
                          <a:spcPts val="0"/>
                        </a:spcAft>
                      </a:pPr>
                      <a:r>
                        <a:rPr lang="lv-LV" sz="900">
                          <a:effectLst/>
                          <a:latin typeface="Arial" panose="020B0604020202020204" pitchFamily="34" charset="0"/>
                          <a:ea typeface="Times New Roman" panose="02020603050405020304" pitchFamily="18" charset="0"/>
                          <a:cs typeface="Arial" panose="020B0604020202020204" pitchFamily="34" charset="0"/>
                        </a:rPr>
                        <a:t>Citi</a:t>
                      </a: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solidFill>
                            <a:srgbClr val="000000"/>
                          </a:solidFill>
                          <a:effectLst/>
                          <a:latin typeface="Arial" panose="020B0604020202020204" pitchFamily="34" charset="0"/>
                          <a:ea typeface="Times New Roman" panose="02020603050405020304" pitchFamily="18" charset="0"/>
                        </a:rPr>
                        <a:t>615</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40.6</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41.1</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r>
                        <a:rPr lang="lv-LV" sz="900" dirty="0">
                          <a:effectLst/>
                          <a:latin typeface="Arial" panose="020B0604020202020204" pitchFamily="34" charset="0"/>
                          <a:ea typeface="Times New Roman" panose="02020603050405020304" pitchFamily="18" charset="0"/>
                        </a:rPr>
                        <a:t>41.1</a:t>
                      </a:r>
                      <a:endParaRPr lang="lv-LV"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2453299179"/>
                  </a:ext>
                </a:extLst>
              </a:tr>
              <a:tr h="170219">
                <a:tc>
                  <a:txBody>
                    <a:bodyPr/>
                    <a:lstStyle/>
                    <a:p>
                      <a:pPr>
                        <a:spcAft>
                          <a:spcPts val="0"/>
                        </a:spcAft>
                      </a:pPr>
                      <a:r>
                        <a:rPr lang="lv-LV" sz="900" b="1"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lv-LV" sz="900" b="1" dirty="0">
                          <a:effectLst/>
                          <a:latin typeface="Arial" panose="020B0604020202020204" pitchFamily="34" charset="0"/>
                          <a:ea typeface="Times New Roman" panose="02020603050405020304" pitchFamily="18" charset="0"/>
                          <a:cs typeface="Arial" panose="020B0604020202020204" pitchFamily="34" charset="0"/>
                        </a:rPr>
                        <a:t>VECUMS</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lv-LV" sz="90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lv-LV" sz="900">
                          <a:effectLst/>
                          <a:latin typeface="Arial" panose="020B0604020202020204" pitchFamily="34" charset="0"/>
                          <a:ea typeface="Times New Roman" panose="02020603050405020304" pitchFamily="18" charset="0"/>
                          <a:cs typeface="Arial" panose="020B0604020202020204" pitchFamily="34" charset="0"/>
                        </a:rPr>
                        <a:t> </a:t>
                      </a: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lv-LV" sz="900">
                          <a:effectLst/>
                          <a:latin typeface="Arial" panose="020B0604020202020204" pitchFamily="34" charset="0"/>
                          <a:ea typeface="Times New Roman" panose="02020603050405020304" pitchFamily="18" charset="0"/>
                          <a:cs typeface="Arial" panose="020B0604020202020204" pitchFamily="34" charset="0"/>
                        </a:rPr>
                        <a:t> </a:t>
                      </a: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lv-LV" sz="90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a:noFill/>
                    </a:lnL>
                    <a:lnR>
                      <a:noFill/>
                    </a:lnR>
                    <a:lnT w="12700" cap="flat" cmpd="sng" algn="ctr">
                      <a:solidFill>
                        <a:srgbClr val="999999"/>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991472663"/>
                  </a:ext>
                </a:extLst>
              </a:tr>
              <a:tr h="85109">
                <a:tc>
                  <a:txBody>
                    <a:bodyPr/>
                    <a:lstStyle/>
                    <a:p>
                      <a:pP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18 - 24 g.v.</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solidFill>
                            <a:srgbClr val="000000"/>
                          </a:solidFill>
                          <a:effectLst/>
                          <a:latin typeface="Arial" panose="020B0604020202020204" pitchFamily="34" charset="0"/>
                          <a:ea typeface="Times New Roman" panose="02020603050405020304" pitchFamily="18" charset="0"/>
                        </a:rPr>
                        <a:t>130</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10.7</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8.7</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8.7</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635551418"/>
                  </a:ext>
                </a:extLst>
              </a:tr>
              <a:tr h="85109">
                <a:tc>
                  <a:txBody>
                    <a:bodyPr/>
                    <a:lstStyle/>
                    <a:p>
                      <a:pP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25 - 34 g.v.</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solidFill>
                            <a:srgbClr val="000000"/>
                          </a:solidFill>
                          <a:effectLst/>
                          <a:latin typeface="Arial" panose="020B0604020202020204" pitchFamily="34" charset="0"/>
                          <a:ea typeface="Times New Roman" panose="02020603050405020304" pitchFamily="18" charset="0"/>
                        </a:rPr>
                        <a:t>251</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14.7</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16.8</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16.8</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607463687"/>
                  </a:ext>
                </a:extLst>
              </a:tr>
              <a:tr h="85109">
                <a:tc>
                  <a:txBody>
                    <a:bodyPr/>
                    <a:lstStyle/>
                    <a:p>
                      <a:pP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35 - 44 g.v.</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solidFill>
                            <a:srgbClr val="000000"/>
                          </a:solidFill>
                          <a:effectLst/>
                          <a:latin typeface="Arial" panose="020B0604020202020204" pitchFamily="34" charset="0"/>
                          <a:ea typeface="Times New Roman" panose="02020603050405020304" pitchFamily="18" charset="0"/>
                        </a:rPr>
                        <a:t>307</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18.2</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20.5</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20.5</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687404562"/>
                  </a:ext>
                </a:extLst>
              </a:tr>
              <a:tr h="85109">
                <a:tc>
                  <a:txBody>
                    <a:bodyPr/>
                    <a:lstStyle/>
                    <a:p>
                      <a:pP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45 - 54 g.v.</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solidFill>
                            <a:srgbClr val="000000"/>
                          </a:solidFill>
                          <a:effectLst/>
                          <a:latin typeface="Arial" panose="020B0604020202020204" pitchFamily="34" charset="0"/>
                          <a:ea typeface="Times New Roman" panose="02020603050405020304" pitchFamily="18" charset="0"/>
                        </a:rPr>
                        <a:t>286</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17.8</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19.1</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19.1</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632523189"/>
                  </a:ext>
                </a:extLst>
              </a:tr>
              <a:tr h="85109">
                <a:tc>
                  <a:txBody>
                    <a:bodyPr/>
                    <a:lstStyle/>
                    <a:p>
                      <a:pP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55 - 63 g.v.</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solidFill>
                            <a:srgbClr val="000000"/>
                          </a:solidFill>
                          <a:effectLst/>
                          <a:latin typeface="Arial" panose="020B0604020202020204" pitchFamily="34" charset="0"/>
                          <a:ea typeface="Times New Roman" panose="02020603050405020304" pitchFamily="18" charset="0"/>
                        </a:rPr>
                        <a:t>283</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17.9</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18.9</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18.9</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594292020"/>
                  </a:ext>
                </a:extLst>
              </a:tr>
              <a:tr h="85109">
                <a:tc>
                  <a:txBody>
                    <a:bodyPr/>
                    <a:lstStyle/>
                    <a:p>
                      <a:pP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64 - 75 g.v.</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solidFill>
                            <a:srgbClr val="000000"/>
                          </a:solidFill>
                          <a:effectLst/>
                          <a:latin typeface="Arial" panose="020B0604020202020204" pitchFamily="34" charset="0"/>
                          <a:ea typeface="Times New Roman" panose="02020603050405020304" pitchFamily="18" charset="0"/>
                        </a:rPr>
                        <a:t>239</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20.6</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16.0</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dirty="0">
                          <a:effectLst/>
                          <a:latin typeface="Arial" panose="020B0604020202020204" pitchFamily="34" charset="0"/>
                          <a:ea typeface="Times New Roman" panose="02020603050405020304" pitchFamily="18" charset="0"/>
                        </a:rPr>
                        <a:t>16.0</a:t>
                      </a:r>
                      <a:endParaRPr lang="lv-LV"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069716817"/>
                  </a:ext>
                </a:extLst>
              </a:tr>
              <a:tr h="160762">
                <a:tc gridSpan="5">
                  <a:txBody>
                    <a:bodyPr/>
                    <a:lstStyle/>
                    <a:p>
                      <a:pPr>
                        <a:spcAft>
                          <a:spcPts val="0"/>
                        </a:spcAft>
                      </a:pPr>
                      <a:r>
                        <a:rPr lang="lv-LV" sz="800" b="1"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lv-LV" sz="900" b="1" dirty="0">
                          <a:effectLst/>
                          <a:latin typeface="Arial" panose="020B0604020202020204" pitchFamily="34" charset="0"/>
                          <a:ea typeface="Times New Roman" panose="02020603050405020304" pitchFamily="18" charset="0"/>
                          <a:cs typeface="Arial" panose="020B0604020202020204" pitchFamily="34" charset="0"/>
                        </a:rPr>
                        <a:t>STATUSS</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pPr algn="ctr">
                        <a:spcAft>
                          <a:spcPts val="0"/>
                        </a:spcAft>
                      </a:pP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no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hMerge="1">
                  <a:txBody>
                    <a:bodyPr/>
                    <a:lstStyle/>
                    <a:p>
                      <a:pPr algn="ctr">
                        <a:spcAft>
                          <a:spcPts val="0"/>
                        </a:spcAft>
                      </a:pP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no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hMerge="1">
                  <a:txBody>
                    <a:bodyPr/>
                    <a:lstStyle/>
                    <a:p>
                      <a:pPr algn="ctr">
                        <a:spcAft>
                          <a:spcPts val="0"/>
                        </a:spcAft>
                      </a:pP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no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755180628"/>
                  </a:ext>
                </a:extLst>
              </a:tr>
              <a:tr h="85109">
                <a:tc>
                  <a:txBody>
                    <a:bodyPr/>
                    <a:lstStyle/>
                    <a:p>
                      <a:pP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Strādājošie</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spcAft>
                          <a:spcPts val="0"/>
                        </a:spcAft>
                      </a:pPr>
                      <a:r>
                        <a:rPr lang="lv-LV"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900">
                          <a:effectLst/>
                          <a:latin typeface="Arial" panose="020B0604020202020204" pitchFamily="34" charset="0"/>
                          <a:ea typeface="Times New Roman" panose="02020603050405020304" pitchFamily="18" charset="0"/>
                        </a:rPr>
                        <a:t>64.7</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68.9</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56686034"/>
                  </a:ext>
                </a:extLst>
              </a:tr>
              <a:tr h="85109">
                <a:tc>
                  <a:txBody>
                    <a:bodyPr/>
                    <a:lstStyle/>
                    <a:p>
                      <a:pP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Nestrādājošie</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spcAft>
                          <a:spcPts val="0"/>
                        </a:spcAft>
                      </a:pPr>
                      <a:r>
                        <a:rPr lang="lv-LV"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900">
                          <a:effectLst/>
                          <a:latin typeface="Arial" panose="020B0604020202020204" pitchFamily="34" charset="0"/>
                          <a:ea typeface="Times New Roman" panose="02020603050405020304" pitchFamily="18" charset="0"/>
                        </a:rPr>
                        <a:t>35.3</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dirty="0">
                          <a:effectLst/>
                          <a:latin typeface="Arial" panose="020B0604020202020204" pitchFamily="34" charset="0"/>
                          <a:ea typeface="Times New Roman" panose="02020603050405020304" pitchFamily="18" charset="0"/>
                        </a:rPr>
                        <a:t>31.1</a:t>
                      </a:r>
                      <a:endParaRPr lang="lv-LV"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6609442"/>
                  </a:ext>
                </a:extLst>
              </a:tr>
              <a:tr h="160762">
                <a:tc gridSpan="5">
                  <a:txBody>
                    <a:bodyPr/>
                    <a:lstStyle/>
                    <a:p>
                      <a:pPr>
                        <a:spcAft>
                          <a:spcPts val="0"/>
                        </a:spcAft>
                      </a:pPr>
                      <a:r>
                        <a:rPr lang="lv-LV" sz="800" b="1"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lv-LV" sz="900" b="1" dirty="0">
                          <a:effectLst/>
                          <a:latin typeface="Arial" panose="020B0604020202020204" pitchFamily="34" charset="0"/>
                          <a:ea typeface="Times New Roman" panose="02020603050405020304" pitchFamily="18" charset="0"/>
                          <a:cs typeface="Arial" panose="020B0604020202020204" pitchFamily="34" charset="0"/>
                        </a:rPr>
                        <a:t>IZGLĪTĪBA</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pPr algn="ctr">
                        <a:spcAft>
                          <a:spcPts val="0"/>
                        </a:spcAft>
                      </a:pP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no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hMerge="1">
                  <a:txBody>
                    <a:bodyPr/>
                    <a:lstStyle/>
                    <a:p>
                      <a:pPr algn="ctr">
                        <a:spcAft>
                          <a:spcPts val="0"/>
                        </a:spcAft>
                      </a:pP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no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hMerge="1">
                  <a:txBody>
                    <a:bodyPr/>
                    <a:lstStyle/>
                    <a:p>
                      <a:pPr algn="ctr">
                        <a:spcAft>
                          <a:spcPts val="0"/>
                        </a:spcAft>
                      </a:pP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no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354514116"/>
                  </a:ext>
                </a:extLst>
              </a:tr>
              <a:tr h="85109">
                <a:tc>
                  <a:txBody>
                    <a:bodyPr/>
                    <a:lstStyle/>
                    <a:p>
                      <a:pP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Pamatizglītība</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spcAft>
                          <a:spcPts val="0"/>
                        </a:spcAft>
                      </a:pPr>
                      <a:r>
                        <a:rPr lang="lv-LV"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900">
                          <a:effectLst/>
                          <a:latin typeface="Arial" panose="020B0604020202020204" pitchFamily="34" charset="0"/>
                          <a:ea typeface="Times New Roman" panose="02020603050405020304" pitchFamily="18" charset="0"/>
                        </a:rPr>
                        <a:t>8.5</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8.1</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49525038"/>
                  </a:ext>
                </a:extLst>
              </a:tr>
              <a:tr h="85109">
                <a:tc>
                  <a:txBody>
                    <a:bodyPr/>
                    <a:lstStyle/>
                    <a:p>
                      <a:pP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Vispārējā vidējā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spcAft>
                          <a:spcPts val="0"/>
                        </a:spcAft>
                      </a:pPr>
                      <a:r>
                        <a:rPr lang="lv-LV"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900">
                          <a:effectLst/>
                          <a:latin typeface="Arial" panose="020B0604020202020204" pitchFamily="34" charset="0"/>
                          <a:ea typeface="Times New Roman" panose="02020603050405020304" pitchFamily="18" charset="0"/>
                        </a:rPr>
                        <a:t>26.0</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25.3</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78777731"/>
                  </a:ext>
                </a:extLst>
              </a:tr>
              <a:tr h="85109">
                <a:tc>
                  <a:txBody>
                    <a:bodyPr/>
                    <a:lstStyle/>
                    <a:p>
                      <a:pP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Profesionālā vidējā</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spcAft>
                          <a:spcPts val="0"/>
                        </a:spcAft>
                      </a:pPr>
                      <a:r>
                        <a:rPr lang="lv-LV"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900">
                          <a:effectLst/>
                          <a:latin typeface="Arial" panose="020B0604020202020204" pitchFamily="34" charset="0"/>
                          <a:ea typeface="Times New Roman" panose="02020603050405020304" pitchFamily="18" charset="0"/>
                        </a:rPr>
                        <a:t>39.8</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40.2</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24149359"/>
                  </a:ext>
                </a:extLst>
              </a:tr>
              <a:tr h="85109">
                <a:tc>
                  <a:txBody>
                    <a:bodyPr/>
                    <a:lstStyle/>
                    <a:p>
                      <a:pP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Augstākā</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spcAft>
                          <a:spcPts val="0"/>
                        </a:spcAft>
                      </a:pPr>
                      <a:r>
                        <a:rPr lang="lv-LV"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900">
                          <a:effectLst/>
                          <a:latin typeface="Arial" panose="020B0604020202020204" pitchFamily="34" charset="0"/>
                          <a:ea typeface="Times New Roman" panose="02020603050405020304" pitchFamily="18" charset="0"/>
                        </a:rPr>
                        <a:t>25.8</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dirty="0">
                          <a:effectLst/>
                          <a:latin typeface="Arial" panose="020B0604020202020204" pitchFamily="34" charset="0"/>
                          <a:ea typeface="Times New Roman" panose="02020603050405020304" pitchFamily="18" charset="0"/>
                        </a:rPr>
                        <a:t>26.4</a:t>
                      </a:r>
                      <a:endParaRPr lang="lv-LV"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51632991"/>
                  </a:ext>
                </a:extLst>
              </a:tr>
              <a:tr h="160762">
                <a:tc gridSpan="5">
                  <a:txBody>
                    <a:bodyPr/>
                    <a:lstStyle/>
                    <a:p>
                      <a:pPr>
                        <a:spcAft>
                          <a:spcPts val="0"/>
                        </a:spcAft>
                      </a:pPr>
                      <a:r>
                        <a:rPr lang="lv-LV" sz="800" b="1"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lv-LV" sz="900" b="1" dirty="0">
                          <a:effectLst/>
                          <a:latin typeface="Arial" panose="020B0604020202020204" pitchFamily="34" charset="0"/>
                          <a:ea typeface="Times New Roman" panose="02020603050405020304" pitchFamily="18" charset="0"/>
                          <a:cs typeface="Arial" panose="020B0604020202020204" pitchFamily="34" charset="0"/>
                        </a:rPr>
                        <a:t>PILSONĪBA</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pPr algn="ctr">
                        <a:spcAft>
                          <a:spcPts val="0"/>
                        </a:spcAft>
                      </a:pP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no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hMerge="1">
                  <a:txBody>
                    <a:bodyPr/>
                    <a:lstStyle/>
                    <a:p>
                      <a:pPr algn="ctr">
                        <a:spcAft>
                          <a:spcPts val="0"/>
                        </a:spcAft>
                      </a:pP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no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hMerge="1">
                  <a:txBody>
                    <a:bodyPr/>
                    <a:lstStyle/>
                    <a:p>
                      <a:pPr algn="ctr">
                        <a:spcAft>
                          <a:spcPts val="0"/>
                        </a:spcAft>
                      </a:pPr>
                      <a:endParaRPr lang="lv-LV" sz="100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no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3982255554"/>
                  </a:ext>
                </a:extLst>
              </a:tr>
              <a:tr h="85109">
                <a:tc>
                  <a:txBody>
                    <a:bodyPr/>
                    <a:lstStyle/>
                    <a:p>
                      <a:pP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LR pilsoņi</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spcAft>
                          <a:spcPts val="0"/>
                        </a:spcAft>
                      </a:pPr>
                      <a:r>
                        <a:rPr lang="lv-LV"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900">
                          <a:effectLst/>
                          <a:latin typeface="Arial" panose="020B0604020202020204" pitchFamily="34" charset="0"/>
                          <a:ea typeface="Times New Roman" panose="02020603050405020304" pitchFamily="18" charset="0"/>
                        </a:rPr>
                        <a:t>86.8</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a:effectLst/>
                          <a:latin typeface="Arial" panose="020B0604020202020204" pitchFamily="34" charset="0"/>
                          <a:ea typeface="Times New Roman" panose="02020603050405020304" pitchFamily="18" charset="0"/>
                        </a:rPr>
                        <a:t>87.1</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90091640"/>
                  </a:ext>
                </a:extLst>
              </a:tr>
              <a:tr h="170219">
                <a:tc>
                  <a:txBody>
                    <a:bodyPr/>
                    <a:lstStyle/>
                    <a:p>
                      <a:pPr>
                        <a:spcAft>
                          <a:spcPts val="0"/>
                        </a:spcAft>
                      </a:pPr>
                      <a:r>
                        <a:rPr lang="lv-LV" sz="900" spc="-30" baseline="0" dirty="0">
                          <a:effectLst/>
                          <a:latin typeface="Arial" panose="020B0604020202020204" pitchFamily="34" charset="0"/>
                          <a:ea typeface="Times New Roman" panose="02020603050405020304" pitchFamily="18" charset="0"/>
                          <a:cs typeface="Arial" panose="020B0604020202020204" pitchFamily="34" charset="0"/>
                        </a:rPr>
                        <a:t>Respondenti bez LR pilsonības</a:t>
                      </a:r>
                      <a:endParaRPr lang="lv-LV" sz="1000" spc="-30" baseline="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spcAft>
                          <a:spcPts val="0"/>
                        </a:spcAft>
                      </a:pPr>
                      <a:r>
                        <a:rPr lang="lv-LV"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lv-LV" sz="1000" spc="-20" baseline="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900">
                          <a:effectLst/>
                          <a:latin typeface="Arial" panose="020B0604020202020204" pitchFamily="34" charset="0"/>
                          <a:ea typeface="Times New Roman" panose="02020603050405020304" pitchFamily="18" charset="0"/>
                        </a:rPr>
                        <a:t>13.2</a:t>
                      </a:r>
                      <a:endParaRPr lang="lv-LV"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lv-LV" sz="900" dirty="0">
                          <a:effectLst/>
                          <a:latin typeface="Arial" panose="020B0604020202020204" pitchFamily="34" charset="0"/>
                          <a:ea typeface="Times New Roman" panose="02020603050405020304" pitchFamily="18" charset="0"/>
                        </a:rPr>
                        <a:t>12.9</a:t>
                      </a:r>
                      <a:endParaRPr lang="lv-LV"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lv-LV" sz="900" dirty="0">
                          <a:effectLst/>
                          <a:latin typeface="Arial" panose="020B0604020202020204" pitchFamily="34" charset="0"/>
                          <a:ea typeface="Times New Roman" panose="02020603050405020304" pitchFamily="18" charset="0"/>
                          <a:cs typeface="Arial" panose="020B0604020202020204" pitchFamily="34" charset="0"/>
                        </a:rPr>
                        <a:t> </a:t>
                      </a:r>
                      <a:endParaRPr lang="lv-LV" sz="1000" dirty="0">
                        <a:effectLst/>
                        <a:latin typeface="Arial" panose="020B0604020202020204" pitchFamily="34" charset="0"/>
                        <a:ea typeface="Times New Roman" panose="02020603050405020304" pitchFamily="18" charset="0"/>
                        <a:cs typeface="Arial" panose="020B0604020202020204" pitchFamily="34" charset="0"/>
                      </a:endParaRPr>
                    </a:p>
                  </a:txBody>
                  <a:tcPr marL="42800" marR="4280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68120894"/>
                  </a:ext>
                </a:extLst>
              </a:tr>
            </a:tbl>
          </a:graphicData>
        </a:graphic>
      </p:graphicFrame>
      <p:sp>
        <p:nvSpPr>
          <p:cNvPr id="8" name="Text Box 5">
            <a:extLst>
              <a:ext uri="{FF2B5EF4-FFF2-40B4-BE49-F238E27FC236}">
                <a16:creationId xmlns:a16="http://schemas.microsoft.com/office/drawing/2014/main" id="{53F7986F-838E-09F9-60EE-ABD844B990C4}"/>
              </a:ext>
            </a:extLst>
          </p:cNvPr>
          <p:cNvSpPr txBox="1">
            <a:spLocks noChangeArrowheads="1"/>
          </p:cNvSpPr>
          <p:nvPr/>
        </p:nvSpPr>
        <p:spPr bwMode="auto">
          <a:xfrm>
            <a:off x="6681401" y="503699"/>
            <a:ext cx="539423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lv-LV" altLang="en-US" sz="1200" b="1" dirty="0">
                <a:cs typeface="Arial" panose="020B0604020202020204" pitchFamily="34" charset="0"/>
              </a:rPr>
              <a:t>Sasniegtās izlases salīdzinājums ar iedzīvotāju statistiku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a:extLst>
              <a:ext uri="{FF2B5EF4-FFF2-40B4-BE49-F238E27FC236}">
                <a16:creationId xmlns:a16="http://schemas.microsoft.com/office/drawing/2014/main" id="{646ECF4A-28F5-49E6-8617-362982F1FCF6}"/>
              </a:ext>
            </a:extLst>
          </p:cNvPr>
          <p:cNvSpPr>
            <a:spLocks noChangeArrowheads="1"/>
          </p:cNvSpPr>
          <p:nvPr/>
        </p:nvSpPr>
        <p:spPr bwMode="auto">
          <a:xfrm>
            <a:off x="0" y="0"/>
            <a:ext cx="12192000" cy="476250"/>
          </a:xfrm>
          <a:prstGeom prst="rect">
            <a:avLst/>
          </a:prstGeom>
          <a:solidFill>
            <a:srgbClr val="386C57"/>
          </a:solidFill>
          <a:ln>
            <a:noFill/>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Respondentu sociāli demogrāfiskais profils</a:t>
            </a:r>
            <a:endParaRPr lang="en-US" altLang="en-US" sz="2400" b="1" dirty="0">
              <a:solidFill>
                <a:schemeClr val="bg1"/>
              </a:solidFill>
              <a:cs typeface="Arial" panose="020B0604020202020204" pitchFamily="34" charset="0"/>
            </a:endParaRPr>
          </a:p>
        </p:txBody>
      </p:sp>
      <p:graphicFrame>
        <p:nvGraphicFramePr>
          <p:cNvPr id="2" name="Chart 1">
            <a:extLst>
              <a:ext uri="{FF2B5EF4-FFF2-40B4-BE49-F238E27FC236}">
                <a16:creationId xmlns:a16="http://schemas.microsoft.com/office/drawing/2014/main" id="{E9134ED9-F5B1-472F-83DA-6A9BFA4D2217}"/>
              </a:ext>
            </a:extLst>
          </p:cNvPr>
          <p:cNvGraphicFramePr>
            <a:graphicFrameLocks/>
          </p:cNvGraphicFramePr>
          <p:nvPr>
            <p:extLst>
              <p:ext uri="{D42A27DB-BD31-4B8C-83A1-F6EECF244321}">
                <p14:modId xmlns:p14="http://schemas.microsoft.com/office/powerpoint/2010/main" val="1009494587"/>
              </p:ext>
            </p:extLst>
          </p:nvPr>
        </p:nvGraphicFramePr>
        <p:xfrm>
          <a:off x="2552121" y="718269"/>
          <a:ext cx="7087758" cy="594397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a:extLst>
              <a:ext uri="{FF2B5EF4-FFF2-40B4-BE49-F238E27FC236}">
                <a16:creationId xmlns:a16="http://schemas.microsoft.com/office/drawing/2014/main" id="{EA92BC0D-9958-4801-95D6-36082C42202B}"/>
              </a:ext>
            </a:extLst>
          </p:cNvPr>
          <p:cNvSpPr>
            <a:spLocks noGrp="1" noChangeArrowheads="1"/>
          </p:cNvSpPr>
          <p:nvPr>
            <p:ph type="ctrTitle"/>
          </p:nvPr>
        </p:nvSpPr>
        <p:spPr>
          <a:xfrm>
            <a:off x="2135188" y="2852739"/>
            <a:ext cx="8064500" cy="549275"/>
          </a:xfrm>
          <a:solidFill>
            <a:srgbClr val="386C57"/>
          </a:solidFill>
        </p:spPr>
        <p:txBody>
          <a:bodyPr/>
          <a:lstStyle/>
          <a:p>
            <a:pPr eaLnBrk="1" hangingPunct="1"/>
            <a:r>
              <a:rPr lang="lv-LV" altLang="en-US" sz="3200" b="1" dirty="0">
                <a:solidFill>
                  <a:schemeClr val="bg1"/>
                </a:solidFill>
                <a:latin typeface="Arial" panose="020B0604020202020204" pitchFamily="34" charset="0"/>
                <a:cs typeface="Arial" panose="020B0604020202020204" pitchFamily="34" charset="0"/>
              </a:rPr>
              <a:t>GALVENIE SECINĀJUMI</a:t>
            </a:r>
            <a:endParaRPr lang="en-US" altLang="en-US" sz="3200" b="1" dirty="0">
              <a:solidFill>
                <a:schemeClr val="bg1"/>
              </a:solidFill>
              <a:latin typeface="Arial" panose="020B0604020202020204" pitchFamily="34" charset="0"/>
              <a:cs typeface="Arial" panose="020B0604020202020204" pitchFamily="34" charset="0"/>
            </a:endParaRPr>
          </a:p>
        </p:txBody>
      </p:sp>
      <p:sp>
        <p:nvSpPr>
          <p:cNvPr id="7" name="Rectangle 5">
            <a:extLst>
              <a:ext uri="{FF2B5EF4-FFF2-40B4-BE49-F238E27FC236}">
                <a16:creationId xmlns:a16="http://schemas.microsoft.com/office/drawing/2014/main" id="{9EA237DF-A1EF-48FB-9C6B-093172CB2474}"/>
              </a:ext>
            </a:extLst>
          </p:cNvPr>
          <p:cNvSpPr>
            <a:spLocks noChangeArrowheads="1"/>
          </p:cNvSpPr>
          <p:nvPr/>
        </p:nvSpPr>
        <p:spPr bwMode="auto">
          <a:xfrm>
            <a:off x="457200" y="404814"/>
            <a:ext cx="11274725" cy="6064997"/>
          </a:xfrm>
          <a:prstGeom prst="rect">
            <a:avLst/>
          </a:prstGeom>
          <a:noFill/>
          <a:ln w="19050">
            <a:solidFill>
              <a:srgbClr val="386C57"/>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lv-LV" altLang="lv-LV" sz="1000">
              <a:latin typeface="Arial Narrow" panose="020B0606020202030204" pitchFamily="34" charset="0"/>
            </a:endParaRPr>
          </a:p>
        </p:txBody>
      </p:sp>
      <p:sp>
        <p:nvSpPr>
          <p:cNvPr id="8" name="Slide Number Placeholder 1">
            <a:extLst>
              <a:ext uri="{FF2B5EF4-FFF2-40B4-BE49-F238E27FC236}">
                <a16:creationId xmlns:a16="http://schemas.microsoft.com/office/drawing/2014/main" id="{07053965-B702-402B-814B-832AEF420BA8}"/>
              </a:ext>
            </a:extLst>
          </p:cNvPr>
          <p:cNvSpPr txBox="1">
            <a:spLocks/>
          </p:cNvSpPr>
          <p:nvPr/>
        </p:nvSpPr>
        <p:spPr>
          <a:xfrm>
            <a:off x="0" y="6571717"/>
            <a:ext cx="1350236" cy="286284"/>
          </a:xfrm>
          <a:prstGeom prst="rect">
            <a:avLst/>
          </a:prstGeom>
        </p:spPr>
        <p:txBody>
          <a:bodyPr/>
          <a:lstStyle>
            <a:lvl1pPr>
              <a:defRPr>
                <a:solidFill>
                  <a:schemeClr val="tx1"/>
                </a:solidFill>
                <a:latin typeface="Arial" panose="020B0604020202020204" pitchFamily="34" charset="0"/>
                <a:ea typeface="맑은 고딕" panose="020B0503020000020004" pitchFamily="34" charset="-127"/>
              </a:defRPr>
            </a:lvl1pPr>
            <a:lvl2pPr marL="742950" indent="-285750">
              <a:defRPr>
                <a:solidFill>
                  <a:schemeClr val="tx1"/>
                </a:solidFill>
                <a:latin typeface="Arial" panose="020B0604020202020204" pitchFamily="34" charset="0"/>
                <a:ea typeface="맑은 고딕" panose="020B0503020000020004" pitchFamily="34" charset="-127"/>
              </a:defRPr>
            </a:lvl2pPr>
            <a:lvl3pPr marL="1143000" indent="-228600">
              <a:defRPr>
                <a:solidFill>
                  <a:schemeClr val="tx1"/>
                </a:solidFill>
                <a:latin typeface="Arial" panose="020B0604020202020204" pitchFamily="34" charset="0"/>
                <a:ea typeface="맑은 고딕" panose="020B0503020000020004" pitchFamily="34" charset="-127"/>
              </a:defRPr>
            </a:lvl3pPr>
            <a:lvl4pPr marL="1600200" indent="-228600">
              <a:defRPr>
                <a:solidFill>
                  <a:schemeClr val="tx1"/>
                </a:solidFill>
                <a:latin typeface="Arial" panose="020B0604020202020204" pitchFamily="34" charset="0"/>
                <a:ea typeface="맑은 고딕" panose="020B0503020000020004" pitchFamily="34" charset="-127"/>
              </a:defRPr>
            </a:lvl4pPr>
            <a:lvl5pPr marL="2057400" indent="-228600">
              <a:defRPr>
                <a:solidFill>
                  <a:schemeClr val="tx1"/>
                </a:solidFill>
                <a:latin typeface="Arial" panose="020B0604020202020204" pitchFamily="34" charset="0"/>
                <a:ea typeface="맑은 고딕" panose="020B0503020000020004" pitchFamily="34" charset="-127"/>
              </a:defRPr>
            </a:lvl5pPr>
            <a:lvl6pPr marL="25146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6pPr>
            <a:lvl7pPr marL="29718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7pPr>
            <a:lvl8pPr marL="34290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8pPr>
            <a:lvl9pPr marL="38862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9pPr>
          </a:lstStyle>
          <a:p>
            <a:pPr eaLnBrk="1" latinLnBrk="1" hangingPunct="1">
              <a:defRPr/>
            </a:pPr>
            <a:fld id="{CE7AE483-F68A-4FE4-856A-5C2482EE0604}" type="slidenum">
              <a:rPr lang="lv-LV" altLang="lv-LV" sz="1200" smtClean="0">
                <a:solidFill>
                  <a:srgbClr val="898989"/>
                </a:solidFill>
                <a:latin typeface="Calibri" panose="020F0502020204030204" pitchFamily="34" charset="0"/>
              </a:rPr>
              <a:pPr eaLnBrk="1" latinLnBrk="1" hangingPunct="1">
                <a:defRPr/>
              </a:pPr>
              <a:t>5</a:t>
            </a:fld>
            <a:endParaRPr lang="lv-LV" altLang="lv-LV" sz="1200" dirty="0">
              <a:solidFill>
                <a:srgbClr val="898989"/>
              </a:solidFill>
              <a:latin typeface="Calibri" panose="020F0502020204030204" pitchFamily="34" charset="0"/>
            </a:endParaRPr>
          </a:p>
        </p:txBody>
      </p:sp>
    </p:spTree>
    <p:extLst>
      <p:ext uri="{BB962C8B-B14F-4D97-AF65-F5344CB8AC3E}">
        <p14:creationId xmlns:p14="http://schemas.microsoft.com/office/powerpoint/2010/main" val="3074029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BB7BA527-F549-4B2B-B0A1-24C7F732FF89}"/>
              </a:ext>
            </a:extLst>
          </p:cNvPr>
          <p:cNvSpPr>
            <a:spLocks noChangeArrowheads="1"/>
          </p:cNvSpPr>
          <p:nvPr/>
        </p:nvSpPr>
        <p:spPr bwMode="auto">
          <a:xfrm>
            <a:off x="0" y="0"/>
            <a:ext cx="12192000" cy="476250"/>
          </a:xfrm>
          <a:prstGeom prst="rect">
            <a:avLst/>
          </a:prstGeom>
          <a:solidFill>
            <a:srgbClr val="386C57"/>
          </a:solidFill>
          <a:ln>
            <a:noFill/>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Galvenie secinājumi</a:t>
            </a:r>
            <a:endParaRPr lang="en-US" altLang="en-US" sz="2400" b="1" dirty="0">
              <a:solidFill>
                <a:schemeClr val="bg1"/>
              </a:solidFill>
              <a:cs typeface="Arial" panose="020B0604020202020204" pitchFamily="34" charset="0"/>
            </a:endParaRPr>
          </a:p>
        </p:txBody>
      </p:sp>
      <p:sp>
        <p:nvSpPr>
          <p:cNvPr id="6" name="Rectangle 4">
            <a:extLst>
              <a:ext uri="{FF2B5EF4-FFF2-40B4-BE49-F238E27FC236}">
                <a16:creationId xmlns:a16="http://schemas.microsoft.com/office/drawing/2014/main" id="{CD779972-E325-4742-9077-22E757345921}"/>
              </a:ext>
            </a:extLst>
          </p:cNvPr>
          <p:cNvSpPr>
            <a:spLocks noChangeArrowheads="1"/>
          </p:cNvSpPr>
          <p:nvPr/>
        </p:nvSpPr>
        <p:spPr bwMode="auto">
          <a:xfrm>
            <a:off x="185695" y="627529"/>
            <a:ext cx="11506872" cy="6152834"/>
          </a:xfrm>
          <a:prstGeom prst="rect">
            <a:avLst/>
          </a:prstGeom>
          <a:noFill/>
          <a:ln>
            <a:noFill/>
          </a:ln>
        </p:spPr>
        <p:txBody>
          <a:bodyPr/>
          <a:lstStyle>
            <a:lvl1pPr marL="342900" indent="-342900">
              <a:spcBef>
                <a:spcPct val="20000"/>
              </a:spcBef>
              <a:buBlip>
                <a:blip r:embed="rId3"/>
              </a:buBlip>
              <a:defRPr sz="2400" b="1">
                <a:solidFill>
                  <a:srgbClr val="8B0E1A"/>
                </a:solidFill>
                <a:latin typeface="Arial" panose="020B0604020202020204" pitchFamily="34" charset="0"/>
              </a:defRPr>
            </a:lvl1pPr>
            <a:lvl2pPr marL="742950" indent="-285750">
              <a:spcBef>
                <a:spcPct val="20000"/>
              </a:spcBef>
              <a:buBlip>
                <a:blip r:embed="rId3"/>
              </a:buBlip>
              <a:defRPr sz="2000">
                <a:solidFill>
                  <a:srgbClr val="8B0E1A"/>
                </a:solidFill>
                <a:latin typeface="Arial" panose="020B0604020202020204" pitchFamily="34" charset="0"/>
              </a:defRPr>
            </a:lvl2pPr>
            <a:lvl3pPr marL="1143000" indent="-228600">
              <a:spcBef>
                <a:spcPct val="20000"/>
              </a:spcBef>
              <a:buBlip>
                <a:blip r:embed="rId3"/>
              </a:buBlip>
              <a:defRPr>
                <a:solidFill>
                  <a:srgbClr val="8B0E1A"/>
                </a:solidFill>
                <a:latin typeface="Arial" panose="020B0604020202020204" pitchFamily="34" charset="0"/>
              </a:defRPr>
            </a:lvl3pPr>
            <a:lvl4pPr marL="1600200" indent="-228600">
              <a:spcBef>
                <a:spcPct val="20000"/>
              </a:spcBef>
              <a:buBlip>
                <a:blip r:embed="rId3"/>
              </a:buBlip>
              <a:defRPr sz="1600">
                <a:solidFill>
                  <a:srgbClr val="8B0E1A"/>
                </a:solidFill>
                <a:latin typeface="Arial" panose="020B0604020202020204" pitchFamily="34" charset="0"/>
              </a:defRPr>
            </a:lvl4pPr>
            <a:lvl5pPr marL="2057400" indent="-228600">
              <a:spcBef>
                <a:spcPct val="20000"/>
              </a:spcBef>
              <a:buBlip>
                <a:blip r:embed="rId3"/>
              </a:buBlip>
              <a:defRPr sz="1400">
                <a:solidFill>
                  <a:srgbClr val="8B0E1A"/>
                </a:solidFill>
                <a:latin typeface="Arial" panose="020B0604020202020204" pitchFamily="34" charset="0"/>
              </a:defRPr>
            </a:lvl5pPr>
            <a:lvl6pPr marL="2514600" indent="-228600" eaLnBrk="0" fontAlgn="base" hangingPunct="0">
              <a:spcBef>
                <a:spcPct val="20000"/>
              </a:spcBef>
              <a:spcAft>
                <a:spcPct val="0"/>
              </a:spcAft>
              <a:buBlip>
                <a:blip r:embed="rId3"/>
              </a:buBlip>
              <a:defRPr sz="1400">
                <a:solidFill>
                  <a:srgbClr val="8B0E1A"/>
                </a:solidFill>
                <a:latin typeface="Arial" panose="020B0604020202020204" pitchFamily="34" charset="0"/>
              </a:defRPr>
            </a:lvl6pPr>
            <a:lvl7pPr marL="2971800" indent="-228600" eaLnBrk="0" fontAlgn="base" hangingPunct="0">
              <a:spcBef>
                <a:spcPct val="20000"/>
              </a:spcBef>
              <a:spcAft>
                <a:spcPct val="0"/>
              </a:spcAft>
              <a:buBlip>
                <a:blip r:embed="rId3"/>
              </a:buBlip>
              <a:defRPr sz="1400">
                <a:solidFill>
                  <a:srgbClr val="8B0E1A"/>
                </a:solidFill>
                <a:latin typeface="Arial" panose="020B0604020202020204" pitchFamily="34" charset="0"/>
              </a:defRPr>
            </a:lvl7pPr>
            <a:lvl8pPr marL="3429000" indent="-228600" eaLnBrk="0" fontAlgn="base" hangingPunct="0">
              <a:spcBef>
                <a:spcPct val="20000"/>
              </a:spcBef>
              <a:spcAft>
                <a:spcPct val="0"/>
              </a:spcAft>
              <a:buBlip>
                <a:blip r:embed="rId3"/>
              </a:buBlip>
              <a:defRPr sz="1400">
                <a:solidFill>
                  <a:srgbClr val="8B0E1A"/>
                </a:solidFill>
                <a:latin typeface="Arial" panose="020B0604020202020204" pitchFamily="34" charset="0"/>
              </a:defRPr>
            </a:lvl8pPr>
            <a:lvl9pPr marL="3886200" indent="-228600" eaLnBrk="0" fontAlgn="base" hangingPunct="0">
              <a:spcBef>
                <a:spcPct val="20000"/>
              </a:spcBef>
              <a:spcAft>
                <a:spcPct val="0"/>
              </a:spcAft>
              <a:buBlip>
                <a:blip r:embed="rId3"/>
              </a:buBlip>
              <a:defRPr sz="1400">
                <a:solidFill>
                  <a:srgbClr val="8B0E1A"/>
                </a:solidFill>
                <a:latin typeface="Arial" panose="020B0604020202020204" pitchFamily="34" charset="0"/>
              </a:defRPr>
            </a:lvl9pPr>
          </a:lstStyle>
          <a:p>
            <a:pPr marL="266700" indent="-266700" algn="just">
              <a:lnSpc>
                <a:spcPct val="120000"/>
              </a:lnSpc>
              <a:spcBef>
                <a:spcPts val="800"/>
              </a:spcBef>
              <a:spcAft>
                <a:spcPts val="200"/>
              </a:spcAft>
              <a:buClr>
                <a:srgbClr val="0C3B4B"/>
              </a:buClr>
              <a:buFont typeface="Wingdings" panose="05000000000000000000" pitchFamily="2" charset="2"/>
              <a:buChar char="v"/>
              <a:defRPr/>
            </a:pPr>
            <a:r>
              <a:rPr lang="lv-LV" altLang="lv-LV" sz="1600" b="0" dirty="0">
                <a:solidFill>
                  <a:schemeClr val="tx1"/>
                </a:solidFill>
                <a:cs typeface="Arial" panose="020B0604020202020204" pitchFamily="34" charset="0"/>
              </a:rPr>
              <a:t>2024. gada janvāra Latvijas iedzīvotāju aptaujas rezultāti liecina, ka kopumā 59% pilnībā vai drīzāk atbalstītu Stūra mājas izmantošanu privātai komercdarbībai, ja tiktu nodrošināta Latvijas Okupācijas muzeja ekspozīcija ēkas pagrabstāvā un 1.stāvā, turpretī kopumā 24% to pilnībā vai drīzāk neatbalstītu.</a:t>
            </a:r>
          </a:p>
          <a:p>
            <a:pPr marL="266700" indent="-266700" algn="just">
              <a:lnSpc>
                <a:spcPct val="120000"/>
              </a:lnSpc>
              <a:spcBef>
                <a:spcPts val="800"/>
              </a:spcBef>
              <a:spcAft>
                <a:spcPts val="200"/>
              </a:spcAft>
              <a:buClr>
                <a:srgbClr val="0C3B4B"/>
              </a:buClr>
              <a:buFont typeface="Wingdings" panose="05000000000000000000" pitchFamily="2" charset="2"/>
              <a:buChar char="v"/>
              <a:defRPr/>
            </a:pPr>
            <a:r>
              <a:rPr lang="lv-LV" altLang="lv-LV" sz="1600" b="0" dirty="0">
                <a:solidFill>
                  <a:schemeClr val="tx1"/>
                </a:solidFill>
                <a:cs typeface="Arial" panose="020B0604020202020204" pitchFamily="34" charset="0"/>
              </a:rPr>
              <a:t>Aplūkojot iedzīvotāju atbildes grupās, vērojams, ka Stūra mājas izmantošanu privātai komercdarbībai salīdzinoši nedaudz biežāk atbalstītu iedzīvotāji, kas ģimenē sarunājas latviešu valodā, bet nedaudz retāk – iedzīvotāji, kas ģimenē sarunājas krievu valodā.</a:t>
            </a:r>
            <a:endParaRPr lang="lv-LV" altLang="lv-LV" sz="1800" b="0" dirty="0">
              <a:solidFill>
                <a:schemeClr val="tx1"/>
              </a:solidFill>
              <a:cs typeface="Arial" panose="020B0604020202020204" pitchFamily="34" charset="0"/>
            </a:endParaRPr>
          </a:p>
          <a:p>
            <a:pPr marL="266700" indent="-266700" algn="just">
              <a:lnSpc>
                <a:spcPct val="120000"/>
              </a:lnSpc>
              <a:spcBef>
                <a:spcPts val="800"/>
              </a:spcBef>
              <a:buClr>
                <a:srgbClr val="0C3B4B"/>
              </a:buClr>
              <a:buFont typeface="Wingdings" panose="05000000000000000000" pitchFamily="2" charset="2"/>
              <a:buChar char="v"/>
              <a:defRPr/>
            </a:pPr>
            <a:endParaRPr lang="lv-LV" altLang="lv-LV" sz="1600" b="0" dirty="0">
              <a:solidFill>
                <a:schemeClr val="tx1"/>
              </a:solidFill>
              <a:cs typeface="Arial" panose="020B0604020202020204" pitchFamily="34" charset="0"/>
            </a:endParaRPr>
          </a:p>
          <a:p>
            <a:pPr marL="266700" indent="-266700" algn="just">
              <a:lnSpc>
                <a:spcPct val="120000"/>
              </a:lnSpc>
              <a:spcBef>
                <a:spcPts val="800"/>
              </a:spcBef>
              <a:buClr>
                <a:srgbClr val="0C3B4B"/>
              </a:buClr>
              <a:buFont typeface="Wingdings" panose="05000000000000000000" pitchFamily="2" charset="2"/>
              <a:buChar char="v"/>
              <a:defRPr/>
            </a:pPr>
            <a:endParaRPr lang="lv-LV" altLang="lv-LV" sz="1600" b="0" dirty="0">
              <a:solidFill>
                <a:schemeClr val="tx1"/>
              </a:solidFill>
              <a:cs typeface="Arial" panose="020B0604020202020204" pitchFamily="34" charset="0"/>
            </a:endParaRPr>
          </a:p>
          <a:p>
            <a:pPr marL="266700" indent="-266700" algn="just">
              <a:lnSpc>
                <a:spcPct val="120000"/>
              </a:lnSpc>
              <a:spcBef>
                <a:spcPts val="800"/>
              </a:spcBef>
              <a:buClr>
                <a:srgbClr val="0C3B4B"/>
              </a:buClr>
              <a:buFont typeface="Wingdings" panose="05000000000000000000" pitchFamily="2" charset="2"/>
              <a:buChar char="v"/>
              <a:defRPr/>
            </a:pPr>
            <a:endParaRPr lang="lv-LV" altLang="lv-LV" sz="1600" b="0" dirty="0">
              <a:solidFill>
                <a:schemeClr val="tx1"/>
              </a:solidFill>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a:extLst>
              <a:ext uri="{FF2B5EF4-FFF2-40B4-BE49-F238E27FC236}">
                <a16:creationId xmlns:a16="http://schemas.microsoft.com/office/drawing/2014/main" id="{EA92BC0D-9958-4801-95D6-36082C42202B}"/>
              </a:ext>
            </a:extLst>
          </p:cNvPr>
          <p:cNvSpPr>
            <a:spLocks noGrp="1" noChangeArrowheads="1"/>
          </p:cNvSpPr>
          <p:nvPr>
            <p:ph type="ctrTitle"/>
          </p:nvPr>
        </p:nvSpPr>
        <p:spPr>
          <a:xfrm>
            <a:off x="2089920" y="2997594"/>
            <a:ext cx="8064500" cy="549275"/>
          </a:xfrm>
          <a:solidFill>
            <a:srgbClr val="386C57"/>
          </a:solidFill>
        </p:spPr>
        <p:txBody>
          <a:bodyPr/>
          <a:lstStyle/>
          <a:p>
            <a:pPr eaLnBrk="1" hangingPunct="1"/>
            <a:r>
              <a:rPr lang="lv-LV" altLang="en-US" sz="3200" b="1" dirty="0">
                <a:solidFill>
                  <a:schemeClr val="bg1"/>
                </a:solidFill>
                <a:latin typeface="Arial" panose="020B0604020202020204" pitchFamily="34" charset="0"/>
                <a:cs typeface="Arial" panose="020B0604020202020204" pitchFamily="34" charset="0"/>
              </a:rPr>
              <a:t>GALVENIE REZULTĀTI</a:t>
            </a:r>
            <a:endParaRPr lang="en-US" altLang="en-US" sz="3200" b="1" dirty="0">
              <a:solidFill>
                <a:schemeClr val="bg1"/>
              </a:solidFill>
              <a:latin typeface="Arial" panose="020B0604020202020204" pitchFamily="34" charset="0"/>
              <a:cs typeface="Arial" panose="020B0604020202020204" pitchFamily="34" charset="0"/>
            </a:endParaRPr>
          </a:p>
        </p:txBody>
      </p:sp>
      <p:sp>
        <p:nvSpPr>
          <p:cNvPr id="22532" name="Text Box 3">
            <a:extLst>
              <a:ext uri="{FF2B5EF4-FFF2-40B4-BE49-F238E27FC236}">
                <a16:creationId xmlns:a16="http://schemas.microsoft.com/office/drawing/2014/main" id="{6E072EB1-6E98-4945-990B-A23DC092ABD0}"/>
              </a:ext>
            </a:extLst>
          </p:cNvPr>
          <p:cNvSpPr txBox="1">
            <a:spLocks noChangeArrowheads="1"/>
          </p:cNvSpPr>
          <p:nvPr/>
        </p:nvSpPr>
        <p:spPr bwMode="auto">
          <a:xfrm>
            <a:off x="2063750" y="404813"/>
            <a:ext cx="79200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GB" altLang="en-US" sz="1800"/>
          </a:p>
        </p:txBody>
      </p:sp>
      <p:sp>
        <p:nvSpPr>
          <p:cNvPr id="7" name="Rectangle 5">
            <a:extLst>
              <a:ext uri="{FF2B5EF4-FFF2-40B4-BE49-F238E27FC236}">
                <a16:creationId xmlns:a16="http://schemas.microsoft.com/office/drawing/2014/main" id="{981A19D5-92A8-4B02-8AF9-5C0A6BCD7D4A}"/>
              </a:ext>
            </a:extLst>
          </p:cNvPr>
          <p:cNvSpPr>
            <a:spLocks noChangeArrowheads="1"/>
          </p:cNvSpPr>
          <p:nvPr/>
        </p:nvSpPr>
        <p:spPr bwMode="auto">
          <a:xfrm>
            <a:off x="457200" y="404814"/>
            <a:ext cx="11274725" cy="6064997"/>
          </a:xfrm>
          <a:prstGeom prst="rect">
            <a:avLst/>
          </a:prstGeom>
          <a:noFill/>
          <a:ln w="19050">
            <a:solidFill>
              <a:srgbClr val="386C57"/>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lv-LV" altLang="lv-LV" sz="1000">
              <a:latin typeface="Arial Narrow" panose="020B0606020202030204" pitchFamily="34" charset="0"/>
            </a:endParaRPr>
          </a:p>
        </p:txBody>
      </p:sp>
      <p:sp>
        <p:nvSpPr>
          <p:cNvPr id="8" name="Slide Number Placeholder 1">
            <a:extLst>
              <a:ext uri="{FF2B5EF4-FFF2-40B4-BE49-F238E27FC236}">
                <a16:creationId xmlns:a16="http://schemas.microsoft.com/office/drawing/2014/main" id="{F971A6DC-4BFC-4E0A-91B8-CED9C13ABCEE}"/>
              </a:ext>
            </a:extLst>
          </p:cNvPr>
          <p:cNvSpPr txBox="1">
            <a:spLocks/>
          </p:cNvSpPr>
          <p:nvPr/>
        </p:nvSpPr>
        <p:spPr>
          <a:xfrm>
            <a:off x="0" y="6571717"/>
            <a:ext cx="1350236" cy="286284"/>
          </a:xfrm>
          <a:prstGeom prst="rect">
            <a:avLst/>
          </a:prstGeom>
        </p:spPr>
        <p:txBody>
          <a:bodyPr/>
          <a:lstStyle>
            <a:lvl1pPr>
              <a:defRPr>
                <a:solidFill>
                  <a:schemeClr val="tx1"/>
                </a:solidFill>
                <a:latin typeface="Arial" panose="020B0604020202020204" pitchFamily="34" charset="0"/>
                <a:ea typeface="맑은 고딕" panose="020B0503020000020004" pitchFamily="34" charset="-127"/>
              </a:defRPr>
            </a:lvl1pPr>
            <a:lvl2pPr marL="742950" indent="-285750">
              <a:defRPr>
                <a:solidFill>
                  <a:schemeClr val="tx1"/>
                </a:solidFill>
                <a:latin typeface="Arial" panose="020B0604020202020204" pitchFamily="34" charset="0"/>
                <a:ea typeface="맑은 고딕" panose="020B0503020000020004" pitchFamily="34" charset="-127"/>
              </a:defRPr>
            </a:lvl2pPr>
            <a:lvl3pPr marL="1143000" indent="-228600">
              <a:defRPr>
                <a:solidFill>
                  <a:schemeClr val="tx1"/>
                </a:solidFill>
                <a:latin typeface="Arial" panose="020B0604020202020204" pitchFamily="34" charset="0"/>
                <a:ea typeface="맑은 고딕" panose="020B0503020000020004" pitchFamily="34" charset="-127"/>
              </a:defRPr>
            </a:lvl3pPr>
            <a:lvl4pPr marL="1600200" indent="-228600">
              <a:defRPr>
                <a:solidFill>
                  <a:schemeClr val="tx1"/>
                </a:solidFill>
                <a:latin typeface="Arial" panose="020B0604020202020204" pitchFamily="34" charset="0"/>
                <a:ea typeface="맑은 고딕" panose="020B0503020000020004" pitchFamily="34" charset="-127"/>
              </a:defRPr>
            </a:lvl4pPr>
            <a:lvl5pPr marL="2057400" indent="-228600">
              <a:defRPr>
                <a:solidFill>
                  <a:schemeClr val="tx1"/>
                </a:solidFill>
                <a:latin typeface="Arial" panose="020B0604020202020204" pitchFamily="34" charset="0"/>
                <a:ea typeface="맑은 고딕" panose="020B0503020000020004" pitchFamily="34" charset="-127"/>
              </a:defRPr>
            </a:lvl5pPr>
            <a:lvl6pPr marL="25146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6pPr>
            <a:lvl7pPr marL="29718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7pPr>
            <a:lvl8pPr marL="34290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8pPr>
            <a:lvl9pPr marL="38862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9pPr>
          </a:lstStyle>
          <a:p>
            <a:pPr eaLnBrk="1" latinLnBrk="1" hangingPunct="1">
              <a:defRPr/>
            </a:pPr>
            <a:fld id="{CE7AE483-F68A-4FE4-856A-5C2482EE0604}" type="slidenum">
              <a:rPr lang="lv-LV" altLang="lv-LV" sz="1200" smtClean="0">
                <a:solidFill>
                  <a:srgbClr val="898989"/>
                </a:solidFill>
                <a:latin typeface="Calibri" panose="020F0502020204030204" pitchFamily="34" charset="0"/>
              </a:rPr>
              <a:pPr eaLnBrk="1" latinLnBrk="1" hangingPunct="1">
                <a:defRPr/>
              </a:pPr>
              <a:t>7</a:t>
            </a:fld>
            <a:endParaRPr lang="lv-LV" altLang="lv-LV" sz="1200" dirty="0">
              <a:solidFill>
                <a:srgbClr val="898989"/>
              </a:solidFill>
              <a:latin typeface="Calibri" panose="020F0502020204030204" pitchFamily="34" charset="0"/>
            </a:endParaRPr>
          </a:p>
        </p:txBody>
      </p:sp>
    </p:spTree>
    <p:extLst>
      <p:ext uri="{BB962C8B-B14F-4D97-AF65-F5344CB8AC3E}">
        <p14:creationId xmlns:p14="http://schemas.microsoft.com/office/powerpoint/2010/main" val="3630554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F9E085DF-4FBA-45DE-98FD-7D9D0AD54D4B}"/>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Atbalsts Stūra mājas izmantošanai privātai komercdarbībai</a:t>
            </a:r>
            <a:endParaRPr lang="en-US" altLang="en-US" sz="2100" b="1" dirty="0">
              <a:solidFill>
                <a:schemeClr val="bg1"/>
              </a:solidFill>
              <a:cs typeface="Arial" panose="020B0604020202020204" pitchFamily="34" charset="0"/>
            </a:endParaRPr>
          </a:p>
        </p:txBody>
      </p:sp>
      <p:graphicFrame>
        <p:nvGraphicFramePr>
          <p:cNvPr id="4" name="Chart 3">
            <a:extLst>
              <a:ext uri="{FF2B5EF4-FFF2-40B4-BE49-F238E27FC236}">
                <a16:creationId xmlns:a16="http://schemas.microsoft.com/office/drawing/2014/main" id="{B2E08A04-7414-4EC0-9772-239F70073AF7}"/>
              </a:ext>
            </a:extLst>
          </p:cNvPr>
          <p:cNvGraphicFramePr>
            <a:graphicFrameLocks/>
          </p:cNvGraphicFramePr>
          <p:nvPr>
            <p:extLst>
              <p:ext uri="{D42A27DB-BD31-4B8C-83A1-F6EECF244321}">
                <p14:modId xmlns:p14="http://schemas.microsoft.com/office/powerpoint/2010/main" val="1995542269"/>
              </p:ext>
            </p:extLst>
          </p:nvPr>
        </p:nvGraphicFramePr>
        <p:xfrm>
          <a:off x="494548" y="797848"/>
          <a:ext cx="11248274" cy="577564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05818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Text Box 5">
            <a:extLst>
              <a:ext uri="{FF2B5EF4-FFF2-40B4-BE49-F238E27FC236}">
                <a16:creationId xmlns:a16="http://schemas.microsoft.com/office/drawing/2014/main" id="{310D56C0-7928-46A3-836F-647537DDBFC9}"/>
              </a:ext>
            </a:extLst>
          </p:cNvPr>
          <p:cNvSpPr txBox="1">
            <a:spLocks noChangeArrowheads="1"/>
          </p:cNvSpPr>
          <p:nvPr/>
        </p:nvSpPr>
        <p:spPr bwMode="auto">
          <a:xfrm>
            <a:off x="218232" y="508334"/>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a:t>
            </a:r>
          </a:p>
        </p:txBody>
      </p:sp>
      <p:sp>
        <p:nvSpPr>
          <p:cNvPr id="2" name="Rectangle 3">
            <a:extLst>
              <a:ext uri="{FF2B5EF4-FFF2-40B4-BE49-F238E27FC236}">
                <a16:creationId xmlns:a16="http://schemas.microsoft.com/office/drawing/2014/main" id="{67529CC6-13A3-AF42-560C-95715FB14560}"/>
              </a:ext>
            </a:extLst>
          </p:cNvPr>
          <p:cNvSpPr>
            <a:spLocks noChangeArrowheads="1"/>
          </p:cNvSpPr>
          <p:nvPr/>
        </p:nvSpPr>
        <p:spPr bwMode="auto">
          <a:xfrm>
            <a:off x="0" y="0"/>
            <a:ext cx="12192000" cy="476250"/>
          </a:xfrm>
          <a:prstGeom prst="rect">
            <a:avLst/>
          </a:prstGeom>
          <a:solidFill>
            <a:srgbClr val="386C57"/>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Atbalsts Stūra mājas izmantošanai privātai komercdarbībai</a:t>
            </a:r>
            <a:endParaRPr lang="en-US" altLang="en-US" sz="2100" b="1" dirty="0">
              <a:solidFill>
                <a:schemeClr val="bg1"/>
              </a:solidFill>
              <a:cs typeface="Arial" panose="020B0604020202020204" pitchFamily="34" charset="0"/>
            </a:endParaRPr>
          </a:p>
        </p:txBody>
      </p:sp>
      <p:graphicFrame>
        <p:nvGraphicFramePr>
          <p:cNvPr id="3" name="Chart 2">
            <a:extLst>
              <a:ext uri="{FF2B5EF4-FFF2-40B4-BE49-F238E27FC236}">
                <a16:creationId xmlns:a16="http://schemas.microsoft.com/office/drawing/2014/main" id="{9DA73403-ADDC-4FEE-A420-580F42532999}"/>
              </a:ext>
            </a:extLst>
          </p:cNvPr>
          <p:cNvGraphicFramePr>
            <a:graphicFrameLocks/>
          </p:cNvGraphicFramePr>
          <p:nvPr>
            <p:extLst>
              <p:ext uri="{D42A27DB-BD31-4B8C-83A1-F6EECF244321}">
                <p14:modId xmlns:p14="http://schemas.microsoft.com/office/powerpoint/2010/main" val="1470653859"/>
              </p:ext>
            </p:extLst>
          </p:nvPr>
        </p:nvGraphicFramePr>
        <p:xfrm>
          <a:off x="220583" y="733414"/>
          <a:ext cx="11713510" cy="583904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8593436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19130</TotalTime>
  <Words>987</Words>
  <Application>Microsoft Office PowerPoint</Application>
  <PresentationFormat>Platekrāna</PresentationFormat>
  <Paragraphs>249</Paragraphs>
  <Slides>11</Slides>
  <Notes>11</Notes>
  <HiddenSlides>0</HiddenSlides>
  <MMClips>0</MMClips>
  <ScaleCrop>false</ScaleCrop>
  <HeadingPairs>
    <vt:vector size="6" baseType="variant">
      <vt:variant>
        <vt:lpstr>Lietotie fonti</vt:lpstr>
      </vt:variant>
      <vt:variant>
        <vt:i4>7</vt:i4>
      </vt:variant>
      <vt:variant>
        <vt:lpstr>Dizains</vt:lpstr>
      </vt:variant>
      <vt:variant>
        <vt:i4>1</vt:i4>
      </vt:variant>
      <vt:variant>
        <vt:lpstr>Slaidu virsraksti</vt:lpstr>
      </vt:variant>
      <vt:variant>
        <vt:i4>11</vt:i4>
      </vt:variant>
    </vt:vector>
  </HeadingPairs>
  <TitlesOfParts>
    <vt:vector size="19" baseType="lpstr">
      <vt:lpstr>Arial</vt:lpstr>
      <vt:lpstr>Arial Narrow</vt:lpstr>
      <vt:lpstr>Calibri</vt:lpstr>
      <vt:lpstr>Calibri Light</vt:lpstr>
      <vt:lpstr>Tahoma</vt:lpstr>
      <vt:lpstr>Times New Roman</vt:lpstr>
      <vt:lpstr>Wingdings</vt:lpstr>
      <vt:lpstr>Office Theme</vt:lpstr>
      <vt:lpstr>Iedzīvotāju atbalsts Stūra mājas izmantošanai privātai komercdarbībai</vt:lpstr>
      <vt:lpstr>PowerPoint prezentācija</vt:lpstr>
      <vt:lpstr>PowerPoint prezentācija</vt:lpstr>
      <vt:lpstr>PowerPoint prezentācija</vt:lpstr>
      <vt:lpstr>GALVENIE SECINĀJUMI</vt:lpstr>
      <vt:lpstr>PowerPoint prezentācija</vt:lpstr>
      <vt:lpstr>GALVENIE REZULTĀTI</vt:lpstr>
      <vt:lpstr>PowerPoint prezentācija</vt:lpstr>
      <vt:lpstr>PowerPoint prezentācija</vt:lpstr>
      <vt:lpstr>PowerPoint prezentācija</vt:lpstr>
      <vt:lpstr>        SKDS tirgus un sabiedriskās domas pētījumu centrs  Baznīcas iela 32-2, Rīga, Latvija, LV-1010 tālr.: +371 67 312 876, fakss: +371 67 312 874 e-pasts: skds@skds.lv www.skds.lv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Mara A</dc:creator>
  <cp:lastModifiedBy>Lita Kokale</cp:lastModifiedBy>
  <cp:revision>1997</cp:revision>
  <cp:lastPrinted>2023-07-07T11:22:57Z</cp:lastPrinted>
  <dcterms:created xsi:type="dcterms:W3CDTF">2018-06-08T13:58:08Z</dcterms:created>
  <dcterms:modified xsi:type="dcterms:W3CDTF">2024-02-20T16:26:54Z</dcterms:modified>
</cp:coreProperties>
</file>