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Abhaya Libre Regular" panose="020B0604020202020204" charset="-70"/>
      <p:regular r:id="rId16"/>
    </p:embeddedFont>
    <p:embeddedFont>
      <p:font typeface="Abhaya Libre Regular Bold" panose="020B0604020202020204" charset="-70"/>
      <p:regular r:id="rId17"/>
    </p:embeddedFont>
    <p:embeddedFont>
      <p:font typeface="Abhaya Libre Regular Italics" panose="020B0604020202020204" charset="-70"/>
      <p:regular r:id="rId18"/>
    </p:embeddedFont>
    <p:embeddedFont>
      <p:font typeface="Aileron Regular" panose="020B0604020202020204" charset="-7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21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523" y="7242120"/>
            <a:ext cx="15519777" cy="0"/>
          </a:xfrm>
          <a:prstGeom prst="line">
            <a:avLst/>
          </a:prstGeom>
          <a:ln w="9525" cap="rnd">
            <a:solidFill>
              <a:srgbClr val="D4BBD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7372261" y="0"/>
            <a:ext cx="4030133" cy="3501772"/>
          </a:xfrm>
          <a:custGeom>
            <a:avLst/>
            <a:gdLst/>
            <a:ahLst/>
            <a:cxnLst/>
            <a:rect l="l" t="t" r="r" b="b"/>
            <a:pathLst>
              <a:path w="4030133" h="3501772">
                <a:moveTo>
                  <a:pt x="0" y="0"/>
                </a:moveTo>
                <a:lnTo>
                  <a:pt x="4030133" y="0"/>
                </a:lnTo>
                <a:lnTo>
                  <a:pt x="4030133" y="3501772"/>
                </a:lnTo>
                <a:lnTo>
                  <a:pt x="0" y="35017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10" b="-2725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54000" y="7408945"/>
            <a:ext cx="4755169" cy="2548174"/>
          </a:xfrm>
          <a:custGeom>
            <a:avLst/>
            <a:gdLst/>
            <a:ahLst/>
            <a:cxnLst/>
            <a:rect l="l" t="t" r="r" b="b"/>
            <a:pathLst>
              <a:path w="4755169" h="2548174">
                <a:moveTo>
                  <a:pt x="0" y="0"/>
                </a:moveTo>
                <a:lnTo>
                  <a:pt x="4755170" y="0"/>
                </a:lnTo>
                <a:lnTo>
                  <a:pt x="4755170" y="2548174"/>
                </a:lnTo>
                <a:lnTo>
                  <a:pt x="0" y="25481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39523" y="4515334"/>
            <a:ext cx="15519777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5"/>
              </a:lnSpc>
            </a:pPr>
            <a:r>
              <a:rPr lang="en-US" sz="4188" spc="-83">
                <a:solidFill>
                  <a:srgbClr val="462054"/>
                </a:solidFill>
                <a:latin typeface="Abhaya Libre Regular"/>
              </a:rPr>
              <a:t>Patvēruma, migrācijas un integrācijas fonda 2014-2020.gada plānošanas perioda ietvaros sasniegtie rezultāti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4794" y="0"/>
            <a:ext cx="16835047" cy="10539478"/>
          </a:xfrm>
          <a:custGeom>
            <a:avLst/>
            <a:gdLst/>
            <a:ahLst/>
            <a:cxnLst/>
            <a:rect l="l" t="t" r="r" b="b"/>
            <a:pathLst>
              <a:path w="16835047" h="10539478">
                <a:moveTo>
                  <a:pt x="0" y="0"/>
                </a:moveTo>
                <a:lnTo>
                  <a:pt x="16835047" y="0"/>
                </a:lnTo>
                <a:lnTo>
                  <a:pt x="16835047" y="10539478"/>
                </a:lnTo>
                <a:lnTo>
                  <a:pt x="0" y="105394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67" b="-1767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97377" y="2157132"/>
            <a:ext cx="1381697" cy="1381697"/>
          </a:xfrm>
          <a:custGeom>
            <a:avLst/>
            <a:gdLst/>
            <a:ahLst/>
            <a:cxnLst/>
            <a:rect l="l" t="t" r="r" b="b"/>
            <a:pathLst>
              <a:path w="1381697" h="1381697">
                <a:moveTo>
                  <a:pt x="0" y="0"/>
                </a:moveTo>
                <a:lnTo>
                  <a:pt x="1381697" y="0"/>
                </a:lnTo>
                <a:lnTo>
                  <a:pt x="1381697" y="1381697"/>
                </a:lnTo>
                <a:lnTo>
                  <a:pt x="0" y="1381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436405" y="3777230"/>
            <a:ext cx="1402703" cy="1410076"/>
          </a:xfrm>
          <a:custGeom>
            <a:avLst/>
            <a:gdLst/>
            <a:ahLst/>
            <a:cxnLst/>
            <a:rect l="l" t="t" r="r" b="b"/>
            <a:pathLst>
              <a:path w="1848271" h="1848271">
                <a:moveTo>
                  <a:pt x="0" y="0"/>
                </a:moveTo>
                <a:lnTo>
                  <a:pt x="1848270" y="0"/>
                </a:lnTo>
                <a:lnTo>
                  <a:pt x="1848270" y="1848271"/>
                </a:lnTo>
                <a:lnTo>
                  <a:pt x="0" y="1848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23651" y="7505700"/>
            <a:ext cx="1514509" cy="1556398"/>
          </a:xfrm>
          <a:custGeom>
            <a:avLst/>
            <a:gdLst/>
            <a:ahLst/>
            <a:cxnLst/>
            <a:rect l="l" t="t" r="r" b="b"/>
            <a:pathLst>
              <a:path w="1801958" h="1801958">
                <a:moveTo>
                  <a:pt x="0" y="0"/>
                </a:moveTo>
                <a:lnTo>
                  <a:pt x="1801957" y="0"/>
                </a:lnTo>
                <a:lnTo>
                  <a:pt x="1801957" y="1801958"/>
                </a:lnTo>
                <a:lnTo>
                  <a:pt x="0" y="18019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497064" y="5516159"/>
            <a:ext cx="1514509" cy="1556398"/>
          </a:xfrm>
          <a:custGeom>
            <a:avLst/>
            <a:gdLst/>
            <a:ahLst/>
            <a:cxnLst/>
            <a:rect l="l" t="t" r="r" b="b"/>
            <a:pathLst>
              <a:path w="1848271" h="1848271">
                <a:moveTo>
                  <a:pt x="0" y="0"/>
                </a:moveTo>
                <a:lnTo>
                  <a:pt x="1848271" y="0"/>
                </a:lnTo>
                <a:lnTo>
                  <a:pt x="1848271" y="1848271"/>
                </a:lnTo>
                <a:lnTo>
                  <a:pt x="0" y="1848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0011" y="244133"/>
            <a:ext cx="4857671" cy="2967228"/>
          </a:xfrm>
          <a:custGeom>
            <a:avLst/>
            <a:gdLst/>
            <a:ahLst/>
            <a:cxnLst/>
            <a:rect l="l" t="t" r="r" b="b"/>
            <a:pathLst>
              <a:path w="4857671" h="2967228">
                <a:moveTo>
                  <a:pt x="0" y="0"/>
                </a:moveTo>
                <a:lnTo>
                  <a:pt x="4857672" y="0"/>
                </a:lnTo>
                <a:lnTo>
                  <a:pt x="4857672" y="2967228"/>
                </a:lnTo>
                <a:lnTo>
                  <a:pt x="0" y="29672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0011" y="6117432"/>
            <a:ext cx="5139784" cy="3856049"/>
          </a:xfrm>
          <a:custGeom>
            <a:avLst/>
            <a:gdLst/>
            <a:ahLst/>
            <a:cxnLst/>
            <a:rect l="l" t="t" r="r" b="b"/>
            <a:pathLst>
              <a:path w="5139784" h="3856049">
                <a:moveTo>
                  <a:pt x="0" y="0"/>
                </a:moveTo>
                <a:lnTo>
                  <a:pt x="5139784" y="0"/>
                </a:lnTo>
                <a:lnTo>
                  <a:pt x="5139784" y="3856048"/>
                </a:lnTo>
                <a:lnTo>
                  <a:pt x="0" y="38560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486858" y="367601"/>
            <a:ext cx="11236226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90"/>
              </a:lnSpc>
              <a:spcBef>
                <a:spcPct val="0"/>
              </a:spcBef>
            </a:pPr>
            <a:r>
              <a:rPr lang="en-US" sz="3300" spc="99" dirty="0">
                <a:solidFill>
                  <a:srgbClr val="5E376D"/>
                </a:solidFill>
                <a:latin typeface="Abhaya Libre Regular Bold"/>
              </a:rPr>
              <a:t>9. Atbalsta </a:t>
            </a:r>
            <a:r>
              <a:rPr lang="en-US" sz="3300" spc="99" dirty="0" err="1">
                <a:solidFill>
                  <a:srgbClr val="5E376D"/>
                </a:solidFill>
                <a:latin typeface="Abhaya Libre Regular Bold"/>
              </a:rPr>
              <a:t>pasākumi</a:t>
            </a:r>
            <a:r>
              <a:rPr lang="en-US" sz="3300" spc="99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3300" spc="99" dirty="0" err="1">
                <a:solidFill>
                  <a:srgbClr val="5E376D"/>
                </a:solidFill>
                <a:latin typeface="Abhaya Libre Regular Bold"/>
              </a:rPr>
              <a:t>starptautiskās</a:t>
            </a:r>
            <a:r>
              <a:rPr lang="en-US" sz="3300" spc="99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3300" spc="99" dirty="0" err="1">
                <a:solidFill>
                  <a:srgbClr val="5E376D"/>
                </a:solidFill>
                <a:latin typeface="Abhaya Libre Regular Bold"/>
              </a:rPr>
              <a:t>aizsardzības</a:t>
            </a:r>
            <a:r>
              <a:rPr lang="en-US" sz="3300" spc="99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3300" spc="99" dirty="0" err="1">
                <a:solidFill>
                  <a:srgbClr val="5E376D"/>
                </a:solidFill>
                <a:latin typeface="Abhaya Libre Regular Bold"/>
              </a:rPr>
              <a:t>personām</a:t>
            </a:r>
            <a:r>
              <a:rPr lang="en-US" sz="3300" spc="99" dirty="0">
                <a:solidFill>
                  <a:srgbClr val="5E376D"/>
                </a:solidFill>
                <a:latin typeface="Abhaya Libre Regular Bold"/>
              </a:rPr>
              <a:t> (</a:t>
            </a:r>
            <a:r>
              <a:rPr lang="en-US" sz="3300" spc="99" dirty="0" err="1">
                <a:solidFill>
                  <a:srgbClr val="5E376D"/>
                </a:solidFill>
                <a:latin typeface="Abhaya Libre Regular Bold"/>
              </a:rPr>
              <a:t>patvēruma</a:t>
            </a:r>
            <a:r>
              <a:rPr lang="en-US" sz="3300" spc="99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3300" spc="99" dirty="0" err="1">
                <a:solidFill>
                  <a:srgbClr val="5E376D"/>
                </a:solidFill>
                <a:latin typeface="Abhaya Libre Regular Bold"/>
              </a:rPr>
              <a:t>meklētājiem</a:t>
            </a:r>
            <a:r>
              <a:rPr lang="en-US" sz="3300" spc="99" dirty="0">
                <a:solidFill>
                  <a:srgbClr val="5E376D"/>
                </a:solidFill>
                <a:latin typeface="Abhaya Libre Regular Bold"/>
              </a:rPr>
              <a:t>, </a:t>
            </a:r>
            <a:r>
              <a:rPr lang="en-US" sz="3300" spc="99" dirty="0" err="1">
                <a:solidFill>
                  <a:srgbClr val="5E376D"/>
                </a:solidFill>
                <a:latin typeface="Abhaya Libre Regular Bold"/>
              </a:rPr>
              <a:t>bēgļiem</a:t>
            </a:r>
            <a:r>
              <a:rPr lang="en-US" sz="3300" spc="99" dirty="0">
                <a:solidFill>
                  <a:srgbClr val="5E376D"/>
                </a:solidFill>
                <a:latin typeface="Abhaya Libre Regular Bold"/>
              </a:rPr>
              <a:t> un </a:t>
            </a:r>
            <a:r>
              <a:rPr lang="en-US" sz="3300" spc="99" dirty="0" err="1">
                <a:solidFill>
                  <a:srgbClr val="5E376D"/>
                </a:solidFill>
                <a:latin typeface="Abhaya Libre Regular Bold"/>
              </a:rPr>
              <a:t>personām</a:t>
            </a:r>
            <a:r>
              <a:rPr lang="en-US" sz="3300" spc="99" dirty="0">
                <a:solidFill>
                  <a:srgbClr val="5E376D"/>
                </a:solidFill>
                <a:latin typeface="Abhaya Libre Regular Bold"/>
              </a:rPr>
              <a:t>, </a:t>
            </a:r>
            <a:r>
              <a:rPr lang="en-US" sz="3300" spc="99" dirty="0" err="1">
                <a:solidFill>
                  <a:srgbClr val="5E376D"/>
                </a:solidFill>
                <a:latin typeface="Abhaya Libre Regular Bold"/>
              </a:rPr>
              <a:t>kurām</a:t>
            </a:r>
            <a:r>
              <a:rPr lang="en-US" sz="3300" spc="99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3300" spc="99" dirty="0" err="1">
                <a:solidFill>
                  <a:srgbClr val="5E376D"/>
                </a:solidFill>
                <a:latin typeface="Abhaya Libre Regular Bold"/>
              </a:rPr>
              <a:t>piešķirts</a:t>
            </a:r>
            <a:r>
              <a:rPr lang="en-US" sz="3300" spc="99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3300" spc="99" dirty="0" err="1">
                <a:solidFill>
                  <a:srgbClr val="5E376D"/>
                </a:solidFill>
                <a:latin typeface="Abhaya Libre Regular Bold"/>
              </a:rPr>
              <a:t>alternatīvais</a:t>
            </a:r>
            <a:r>
              <a:rPr lang="en-US" sz="3300" spc="99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3300" spc="99" dirty="0" err="1">
                <a:solidFill>
                  <a:srgbClr val="5E376D"/>
                </a:solidFill>
                <a:latin typeface="Abhaya Libre Regular Bold"/>
              </a:rPr>
              <a:t>statuss</a:t>
            </a:r>
            <a:r>
              <a:rPr lang="lv-LV" sz="3300" spc="99" dirty="0">
                <a:solidFill>
                  <a:srgbClr val="5E376D"/>
                </a:solidFill>
                <a:latin typeface="Abhaya Libre Regular Bold"/>
              </a:rPr>
              <a:t>)</a:t>
            </a:r>
            <a:endParaRPr lang="en-US" sz="3300" spc="99" dirty="0">
              <a:solidFill>
                <a:srgbClr val="5E376D"/>
              </a:solidFill>
              <a:latin typeface="Abhaya Libre Regular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772980" y="2411010"/>
            <a:ext cx="782080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47"/>
              </a:lnSpc>
              <a:spcBef>
                <a:spcPct val="0"/>
              </a:spcBef>
            </a:pPr>
            <a:r>
              <a:rPr lang="en-US" sz="4421" dirty="0">
                <a:solidFill>
                  <a:srgbClr val="5E376D"/>
                </a:solidFill>
                <a:latin typeface="Abhaya Libre Regular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41800" y="2396634"/>
            <a:ext cx="9782951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7"/>
              </a:lnSpc>
              <a:spcBef>
                <a:spcPct val="0"/>
              </a:spcBef>
            </a:pPr>
            <a:r>
              <a:rPr lang="en-US" sz="4021" dirty="0" err="1">
                <a:solidFill>
                  <a:srgbClr val="5E376D"/>
                </a:solidFill>
                <a:latin typeface="Abhaya Libre Regular"/>
              </a:rPr>
              <a:t>projektus</a:t>
            </a:r>
            <a:r>
              <a:rPr lang="en-US" sz="4021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4021" dirty="0" err="1">
                <a:solidFill>
                  <a:srgbClr val="5E376D"/>
                </a:solidFill>
                <a:latin typeface="Abhaya Libre Regular"/>
              </a:rPr>
              <a:t>īstenoja</a:t>
            </a:r>
            <a:r>
              <a:rPr lang="en-US" sz="4021" dirty="0">
                <a:solidFill>
                  <a:srgbClr val="5E376D"/>
                </a:solidFill>
                <a:latin typeface="Abhaya Libre Regular"/>
              </a:rPr>
              <a:t> 1 </a:t>
            </a:r>
            <a:r>
              <a:rPr lang="en-US" sz="4021" dirty="0" err="1">
                <a:solidFill>
                  <a:srgbClr val="5E376D"/>
                </a:solidFill>
                <a:latin typeface="Abhaya Libre Regular"/>
              </a:rPr>
              <a:t>nevalstiskā</a:t>
            </a:r>
            <a:r>
              <a:rPr lang="en-US" sz="4021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4021" dirty="0" err="1">
                <a:solidFill>
                  <a:srgbClr val="5E376D"/>
                </a:solidFill>
                <a:latin typeface="Abhaya Libre Regular"/>
              </a:rPr>
              <a:t>organizācija</a:t>
            </a:r>
            <a:r>
              <a:rPr lang="lv-LV" sz="4021" dirty="0">
                <a:solidFill>
                  <a:srgbClr val="5E376D"/>
                </a:solidFill>
                <a:latin typeface="Abhaya Libre Regular"/>
              </a:rPr>
              <a:t> 3 projektu iesniegumu atlases kārtās</a:t>
            </a:r>
            <a:r>
              <a:rPr lang="en-US" sz="4021" dirty="0">
                <a:solidFill>
                  <a:srgbClr val="5E376D"/>
                </a:solidFill>
                <a:latin typeface="Abhaya Libre Regular"/>
              </a:rPr>
              <a:t>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34774" y="4070903"/>
            <a:ext cx="1402704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47"/>
              </a:lnSpc>
              <a:spcBef>
                <a:spcPct val="0"/>
              </a:spcBef>
            </a:pPr>
            <a:r>
              <a:rPr lang="en-US" sz="4421" dirty="0">
                <a:solidFill>
                  <a:srgbClr val="5E376D"/>
                </a:solidFill>
                <a:latin typeface="Abhaya Libre Regular"/>
              </a:rPr>
              <a:t>1 051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90838" y="4084337"/>
            <a:ext cx="12025059" cy="698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7"/>
              </a:lnSpc>
              <a:spcBef>
                <a:spcPct val="0"/>
              </a:spcBef>
            </a:pPr>
            <a:r>
              <a:rPr lang="en-US" sz="4259">
                <a:solidFill>
                  <a:srgbClr val="5E376D"/>
                </a:solidFill>
                <a:latin typeface="Abhaya Libre Regular"/>
              </a:rPr>
              <a:t>Integrācijas kursu dalībnieku skaits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01543" y="7897986"/>
            <a:ext cx="1358724" cy="935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8"/>
              </a:lnSpc>
            </a:pPr>
            <a:r>
              <a:rPr lang="en-US" sz="2837" dirty="0">
                <a:solidFill>
                  <a:srgbClr val="5E376D"/>
                </a:solidFill>
                <a:latin typeface="Abhaya Libre Regular"/>
              </a:rPr>
              <a:t>525 204</a:t>
            </a:r>
          </a:p>
          <a:p>
            <a:pPr algn="ctr">
              <a:lnSpc>
                <a:spcPts val="3688"/>
              </a:lnSpc>
              <a:spcBef>
                <a:spcPct val="0"/>
              </a:spcBef>
            </a:pPr>
            <a:r>
              <a:rPr lang="en-US" sz="2837" dirty="0">
                <a:solidFill>
                  <a:srgbClr val="5E376D"/>
                </a:solidFill>
                <a:latin typeface="Abhaya Libre Regular Italics"/>
              </a:rPr>
              <a:t>euro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34400" y="8127384"/>
            <a:ext cx="8664723" cy="64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8"/>
              </a:lnSpc>
              <a:spcBef>
                <a:spcPct val="0"/>
              </a:spcBef>
            </a:pPr>
            <a:r>
              <a:rPr lang="en-US" sz="3968" dirty="0" err="1">
                <a:solidFill>
                  <a:srgbClr val="5E376D"/>
                </a:solidFill>
                <a:latin typeface="Abhaya Libre Regular"/>
              </a:rPr>
              <a:t>Izlietotais</a:t>
            </a:r>
            <a:r>
              <a:rPr lang="en-US" sz="3968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3968" dirty="0" err="1">
                <a:solidFill>
                  <a:srgbClr val="5E376D"/>
                </a:solidFill>
                <a:latin typeface="Abhaya Libre Regular"/>
              </a:rPr>
              <a:t>finansējums</a:t>
            </a:r>
            <a:r>
              <a:rPr lang="en-US" sz="3968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3968" dirty="0" err="1">
                <a:solidFill>
                  <a:srgbClr val="5E376D"/>
                </a:solidFill>
                <a:latin typeface="Abhaya Libre Regular"/>
              </a:rPr>
              <a:t>projektu</a:t>
            </a:r>
            <a:r>
              <a:rPr lang="en-US" sz="3968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3968" dirty="0" err="1">
                <a:solidFill>
                  <a:srgbClr val="5E376D"/>
                </a:solidFill>
                <a:latin typeface="Abhaya Libre Regular"/>
              </a:rPr>
              <a:t>ieviešanai</a:t>
            </a:r>
            <a:endParaRPr lang="en-US" sz="3968" dirty="0">
              <a:solidFill>
                <a:srgbClr val="5E376D"/>
              </a:solidFill>
              <a:latin typeface="Abhaya Libre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451943" y="5876648"/>
            <a:ext cx="1556810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47"/>
              </a:lnSpc>
              <a:spcBef>
                <a:spcPct val="0"/>
              </a:spcBef>
            </a:pPr>
            <a:r>
              <a:rPr lang="en-US" sz="4421" dirty="0">
                <a:solidFill>
                  <a:srgbClr val="5E376D"/>
                </a:solidFill>
                <a:latin typeface="Abhaya Libre Regular"/>
              </a:rPr>
              <a:t>308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53400" y="5876648"/>
            <a:ext cx="9541564" cy="1201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3"/>
              </a:lnSpc>
              <a:spcBef>
                <a:spcPct val="0"/>
              </a:spcBef>
            </a:pPr>
            <a:r>
              <a:rPr lang="en-US" sz="3679" dirty="0" err="1">
                <a:solidFill>
                  <a:srgbClr val="5E376D"/>
                </a:solidFill>
                <a:latin typeface="Abhaya Libre Regular"/>
              </a:rPr>
              <a:t>Latviešu</a:t>
            </a:r>
            <a:r>
              <a:rPr lang="en-US" sz="3679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3679" dirty="0" err="1">
                <a:solidFill>
                  <a:srgbClr val="5E376D"/>
                </a:solidFill>
                <a:latin typeface="Abhaya Libre Regular"/>
              </a:rPr>
              <a:t>valodas</a:t>
            </a:r>
            <a:r>
              <a:rPr lang="en-US" sz="3679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3679" dirty="0" err="1">
                <a:solidFill>
                  <a:srgbClr val="5E376D"/>
                </a:solidFill>
                <a:latin typeface="Abhaya Libre Regular"/>
              </a:rPr>
              <a:t>kursus</a:t>
            </a:r>
            <a:r>
              <a:rPr lang="en-US" sz="3679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3679" dirty="0" err="1">
                <a:solidFill>
                  <a:srgbClr val="5E376D"/>
                </a:solidFill>
                <a:latin typeface="Abhaya Libre Regular"/>
              </a:rPr>
              <a:t>apmeklējušo</a:t>
            </a:r>
            <a:r>
              <a:rPr lang="en-US" sz="3679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3679" dirty="0" err="1">
                <a:solidFill>
                  <a:srgbClr val="5E376D"/>
                </a:solidFill>
                <a:latin typeface="Abhaya Libre Regular"/>
              </a:rPr>
              <a:t>dalībnieku</a:t>
            </a:r>
            <a:r>
              <a:rPr lang="en-US" sz="3679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3679" dirty="0" err="1">
                <a:solidFill>
                  <a:srgbClr val="5E376D"/>
                </a:solidFill>
                <a:latin typeface="Abhaya Libre Regular"/>
              </a:rPr>
              <a:t>skaits</a:t>
            </a:r>
            <a:endParaRPr lang="en-US" sz="3679" dirty="0">
              <a:solidFill>
                <a:srgbClr val="5E376D"/>
              </a:solidFill>
              <a:latin typeface="Abhaya Libre Regula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0133" y="1456185"/>
            <a:ext cx="993926" cy="993926"/>
          </a:xfrm>
          <a:custGeom>
            <a:avLst/>
            <a:gdLst/>
            <a:ahLst/>
            <a:cxnLst/>
            <a:rect l="l" t="t" r="r" b="b"/>
            <a:pathLst>
              <a:path w="993926" h="993926">
                <a:moveTo>
                  <a:pt x="0" y="0"/>
                </a:moveTo>
                <a:lnTo>
                  <a:pt x="993926" y="0"/>
                </a:lnTo>
                <a:lnTo>
                  <a:pt x="993926" y="993925"/>
                </a:lnTo>
                <a:lnTo>
                  <a:pt x="0" y="993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7167" y="2450110"/>
            <a:ext cx="1153579" cy="1153579"/>
          </a:xfrm>
          <a:custGeom>
            <a:avLst/>
            <a:gdLst/>
            <a:ahLst/>
            <a:cxnLst/>
            <a:rect l="l" t="t" r="r" b="b"/>
            <a:pathLst>
              <a:path w="1153579" h="1153579">
                <a:moveTo>
                  <a:pt x="0" y="0"/>
                </a:moveTo>
                <a:lnTo>
                  <a:pt x="1153579" y="0"/>
                </a:lnTo>
                <a:lnTo>
                  <a:pt x="1153579" y="1153580"/>
                </a:lnTo>
                <a:lnTo>
                  <a:pt x="0" y="1153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93939" y="8417733"/>
            <a:ext cx="1466511" cy="1466511"/>
          </a:xfrm>
          <a:custGeom>
            <a:avLst/>
            <a:gdLst/>
            <a:ahLst/>
            <a:cxnLst/>
            <a:rect l="l" t="t" r="r" b="b"/>
            <a:pathLst>
              <a:path w="1466511" h="1466511">
                <a:moveTo>
                  <a:pt x="0" y="0"/>
                </a:moveTo>
                <a:lnTo>
                  <a:pt x="1466511" y="0"/>
                </a:lnTo>
                <a:lnTo>
                  <a:pt x="1466511" y="1466511"/>
                </a:lnTo>
                <a:lnTo>
                  <a:pt x="0" y="14665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60791" y="3603690"/>
            <a:ext cx="1303753" cy="1303753"/>
          </a:xfrm>
          <a:custGeom>
            <a:avLst/>
            <a:gdLst/>
            <a:ahLst/>
            <a:cxnLst/>
            <a:rect l="l" t="t" r="r" b="b"/>
            <a:pathLst>
              <a:path w="1303753" h="1303753">
                <a:moveTo>
                  <a:pt x="0" y="0"/>
                </a:moveTo>
                <a:lnTo>
                  <a:pt x="1303754" y="0"/>
                </a:lnTo>
                <a:lnTo>
                  <a:pt x="1303754" y="1303753"/>
                </a:lnTo>
                <a:lnTo>
                  <a:pt x="0" y="1303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706997" y="4772039"/>
            <a:ext cx="1411208" cy="1411208"/>
          </a:xfrm>
          <a:custGeom>
            <a:avLst/>
            <a:gdLst/>
            <a:ahLst/>
            <a:cxnLst/>
            <a:rect l="l" t="t" r="r" b="b"/>
            <a:pathLst>
              <a:path w="1411208" h="1411208">
                <a:moveTo>
                  <a:pt x="0" y="0"/>
                </a:moveTo>
                <a:lnTo>
                  <a:pt x="1411208" y="0"/>
                </a:lnTo>
                <a:lnTo>
                  <a:pt x="1411208" y="1411208"/>
                </a:lnTo>
                <a:lnTo>
                  <a:pt x="0" y="14112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948130" y="5945739"/>
            <a:ext cx="1375216" cy="1375216"/>
          </a:xfrm>
          <a:custGeom>
            <a:avLst/>
            <a:gdLst/>
            <a:ahLst/>
            <a:cxnLst/>
            <a:rect l="l" t="t" r="r" b="b"/>
            <a:pathLst>
              <a:path w="1375216" h="1375216">
                <a:moveTo>
                  <a:pt x="0" y="0"/>
                </a:moveTo>
                <a:lnTo>
                  <a:pt x="1375216" y="0"/>
                </a:lnTo>
                <a:lnTo>
                  <a:pt x="1375216" y="1375217"/>
                </a:lnTo>
                <a:lnTo>
                  <a:pt x="0" y="1375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1679" y="7527927"/>
            <a:ext cx="5374059" cy="2467846"/>
          </a:xfrm>
          <a:custGeom>
            <a:avLst/>
            <a:gdLst/>
            <a:ahLst/>
            <a:cxnLst/>
            <a:rect l="l" t="t" r="r" b="b"/>
            <a:pathLst>
              <a:path w="5374059" h="2467846">
                <a:moveTo>
                  <a:pt x="0" y="0"/>
                </a:moveTo>
                <a:lnTo>
                  <a:pt x="5374059" y="0"/>
                </a:lnTo>
                <a:lnTo>
                  <a:pt x="5374059" y="2467846"/>
                </a:lnTo>
                <a:lnTo>
                  <a:pt x="0" y="24678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90171" y="322920"/>
            <a:ext cx="14617444" cy="1274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9"/>
              </a:lnSpc>
              <a:spcBef>
                <a:spcPct val="0"/>
              </a:spcBef>
            </a:pPr>
            <a:r>
              <a:rPr lang="en-US" sz="3899" spc="116">
                <a:solidFill>
                  <a:srgbClr val="5E376D"/>
                </a:solidFill>
                <a:latin typeface="Abhaya Libre Regular Bold"/>
              </a:rPr>
              <a:t>12. Pakalpojumu koordinācijas un informācijas centra imigrantu atbalstam darbības nodrošināšana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7982" y="1633243"/>
            <a:ext cx="1298228" cy="592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  <a:spcBef>
                <a:spcPct val="0"/>
              </a:spcBef>
            </a:pPr>
            <a:r>
              <a:rPr lang="en-US" sz="3621">
                <a:solidFill>
                  <a:srgbClr val="5E376D"/>
                </a:solidFill>
                <a:latin typeface="Abhaya Libre Regular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58499" y="1572129"/>
            <a:ext cx="15929368" cy="566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47"/>
              </a:lnSpc>
              <a:spcBef>
                <a:spcPct val="0"/>
              </a:spcBef>
            </a:pPr>
            <a:r>
              <a:rPr lang="en-US" sz="3421" dirty="0" err="1">
                <a:solidFill>
                  <a:srgbClr val="5E376D"/>
                </a:solidFill>
                <a:latin typeface="Abhaya Libre Regular"/>
              </a:rPr>
              <a:t>projektus</a:t>
            </a:r>
            <a:r>
              <a:rPr lang="en-US" sz="3421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3421" dirty="0" err="1">
                <a:solidFill>
                  <a:srgbClr val="5E376D"/>
                </a:solidFill>
                <a:latin typeface="Abhaya Libre Regular"/>
              </a:rPr>
              <a:t>īstenoja</a:t>
            </a:r>
            <a:r>
              <a:rPr lang="en-US" sz="3421" dirty="0">
                <a:solidFill>
                  <a:srgbClr val="5E376D"/>
                </a:solidFill>
                <a:latin typeface="Abhaya Libre Regular"/>
              </a:rPr>
              <a:t> 1 </a:t>
            </a:r>
            <a:r>
              <a:rPr lang="en-US" sz="3421" dirty="0" err="1">
                <a:solidFill>
                  <a:srgbClr val="5E376D"/>
                </a:solidFill>
                <a:latin typeface="Abhaya Libre Regular"/>
              </a:rPr>
              <a:t>nevalstiskā</a:t>
            </a:r>
            <a:r>
              <a:rPr lang="en-US" sz="3421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3421" dirty="0" err="1">
                <a:solidFill>
                  <a:srgbClr val="5E376D"/>
                </a:solidFill>
                <a:latin typeface="Abhaya Libre Regular"/>
              </a:rPr>
              <a:t>organizācija</a:t>
            </a:r>
            <a:r>
              <a:rPr lang="lv-LV" sz="3421" dirty="0">
                <a:solidFill>
                  <a:srgbClr val="5E376D"/>
                </a:solidFill>
                <a:latin typeface="Abhaya Libre Regular"/>
              </a:rPr>
              <a:t> 3 projektu iesniegumu atlases kārtās</a:t>
            </a:r>
            <a:r>
              <a:rPr lang="en-US" sz="3421" dirty="0">
                <a:solidFill>
                  <a:srgbClr val="5E376D"/>
                </a:solidFill>
                <a:latin typeface="Abhaya Libre Regular"/>
              </a:rPr>
              <a:t>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7345" y="2728903"/>
            <a:ext cx="2153222" cy="548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7"/>
              </a:lnSpc>
              <a:spcBef>
                <a:spcPct val="0"/>
              </a:spcBef>
            </a:pPr>
            <a:r>
              <a:rPr lang="en-US" sz="3321">
                <a:solidFill>
                  <a:srgbClr val="5E376D"/>
                </a:solidFill>
                <a:latin typeface="Abhaya Libre Regular"/>
              </a:rPr>
              <a:t> 9 915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14654" y="2623946"/>
            <a:ext cx="15318538" cy="55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7"/>
              </a:lnSpc>
              <a:spcBef>
                <a:spcPct val="0"/>
              </a:spcBef>
            </a:pPr>
            <a:r>
              <a:rPr lang="en-US" sz="3459">
                <a:solidFill>
                  <a:srgbClr val="5E376D"/>
                </a:solidFill>
                <a:latin typeface="Abhaya Libre Regular"/>
              </a:rPr>
              <a:t>Klientu skaits, kas saņēmuši pakalpojumus Informācijas centrā iebraucējiem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34900" y="8710133"/>
            <a:ext cx="1184588" cy="843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6"/>
              </a:lnSpc>
            </a:pPr>
            <a:r>
              <a:rPr lang="en-US" sz="2573">
                <a:solidFill>
                  <a:srgbClr val="5E376D"/>
                </a:solidFill>
                <a:latin typeface="Abhaya Libre Regular"/>
              </a:rPr>
              <a:t> 2,2 milj.</a:t>
            </a:r>
          </a:p>
          <a:p>
            <a:pPr algn="ctr">
              <a:lnSpc>
                <a:spcPts val="3346"/>
              </a:lnSpc>
              <a:spcBef>
                <a:spcPct val="0"/>
              </a:spcBef>
            </a:pPr>
            <a:r>
              <a:rPr lang="en-US" sz="2573">
                <a:solidFill>
                  <a:srgbClr val="5E376D"/>
                </a:solidFill>
                <a:latin typeface="Abhaya Libre Regular Italics"/>
              </a:rPr>
              <a:t>euro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47012" y="8804222"/>
            <a:ext cx="8664723" cy="64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8"/>
              </a:lnSpc>
              <a:spcBef>
                <a:spcPct val="0"/>
              </a:spcBef>
            </a:pPr>
            <a:r>
              <a:rPr lang="en-US" sz="3968">
                <a:solidFill>
                  <a:srgbClr val="5E376D"/>
                </a:solidFill>
                <a:latin typeface="Abhaya Libre Regular"/>
              </a:rPr>
              <a:t>Izlietotais finansējums projektu ieviešanai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90171" y="3898965"/>
            <a:ext cx="2153222" cy="583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7"/>
              </a:lnSpc>
              <a:spcBef>
                <a:spcPct val="0"/>
              </a:spcBef>
            </a:pPr>
            <a:r>
              <a:rPr lang="en-US" sz="3521">
                <a:solidFill>
                  <a:srgbClr val="5E376D"/>
                </a:solidFill>
                <a:latin typeface="Abhaya Libre Regular"/>
              </a:rPr>
              <a:t>13 407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23157" y="3775140"/>
            <a:ext cx="9541564" cy="644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3"/>
              </a:lnSpc>
              <a:spcBef>
                <a:spcPct val="0"/>
              </a:spcBef>
            </a:pPr>
            <a:r>
              <a:rPr lang="en-US" sz="3979">
                <a:solidFill>
                  <a:srgbClr val="5E376D"/>
                </a:solidFill>
                <a:latin typeface="Abhaya Libre Regular"/>
              </a:rPr>
              <a:t>sniegto konsultāciju skaits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35990" y="5095875"/>
            <a:ext cx="2153222" cy="627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7"/>
              </a:lnSpc>
              <a:spcBef>
                <a:spcPct val="0"/>
              </a:spcBef>
            </a:pPr>
            <a:r>
              <a:rPr lang="en-US" sz="3821">
                <a:solidFill>
                  <a:srgbClr val="5E376D"/>
                </a:solidFill>
                <a:latin typeface="Abhaya Libre Regular"/>
              </a:rPr>
              <a:t>1 593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354732" y="4850293"/>
            <a:ext cx="12217681" cy="628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3"/>
              </a:lnSpc>
              <a:spcBef>
                <a:spcPct val="0"/>
              </a:spcBef>
            </a:pPr>
            <a:r>
              <a:rPr lang="en-US" sz="3779">
                <a:solidFill>
                  <a:srgbClr val="5E376D"/>
                </a:solidFill>
                <a:latin typeface="Abhaya Libre Regular"/>
              </a:rPr>
              <a:t>bezmaksas tulkošanas pakalpojumus saņēmušo klientu skaits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59127" y="6357893"/>
            <a:ext cx="2153222" cy="512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7"/>
              </a:lnSpc>
              <a:spcBef>
                <a:spcPct val="0"/>
              </a:spcBef>
            </a:pPr>
            <a:r>
              <a:rPr lang="en-US" sz="3121">
                <a:solidFill>
                  <a:srgbClr val="5E376D"/>
                </a:solidFill>
                <a:latin typeface="Abhaya Libre Regular"/>
              </a:rPr>
              <a:t>7 050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948130" y="6126097"/>
            <a:ext cx="12217681" cy="628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3"/>
              </a:lnSpc>
              <a:spcBef>
                <a:spcPct val="0"/>
              </a:spcBef>
            </a:pPr>
            <a:r>
              <a:rPr lang="en-US" sz="3779">
                <a:solidFill>
                  <a:srgbClr val="5E376D"/>
                </a:solidFill>
                <a:latin typeface="Abhaya Libre Regular"/>
              </a:rPr>
              <a:t>bezmaksas tulkošanas pakalpojumu skaits</a:t>
            </a:r>
          </a:p>
        </p:txBody>
      </p:sp>
      <p:sp>
        <p:nvSpPr>
          <p:cNvPr id="22" name="Freeform 22"/>
          <p:cNvSpPr/>
          <p:nvPr/>
        </p:nvSpPr>
        <p:spPr>
          <a:xfrm>
            <a:off x="6024741" y="6985002"/>
            <a:ext cx="1375216" cy="1375216"/>
          </a:xfrm>
          <a:custGeom>
            <a:avLst/>
            <a:gdLst/>
            <a:ahLst/>
            <a:cxnLst/>
            <a:rect l="l" t="t" r="r" b="b"/>
            <a:pathLst>
              <a:path w="1375216" h="1375216">
                <a:moveTo>
                  <a:pt x="0" y="0"/>
                </a:moveTo>
                <a:lnTo>
                  <a:pt x="1375217" y="0"/>
                </a:lnTo>
                <a:lnTo>
                  <a:pt x="1375217" y="1375217"/>
                </a:lnTo>
                <a:lnTo>
                  <a:pt x="0" y="1375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6083249" y="7397156"/>
            <a:ext cx="1258201" cy="512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7"/>
              </a:lnSpc>
              <a:spcBef>
                <a:spcPct val="0"/>
              </a:spcBef>
            </a:pPr>
            <a:r>
              <a:rPr lang="en-US" sz="3121">
                <a:solidFill>
                  <a:srgbClr val="5E376D"/>
                </a:solidFill>
                <a:latin typeface="Abhaya Libre Regular"/>
              </a:rPr>
              <a:t>411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715511" y="7329898"/>
            <a:ext cx="12217681" cy="628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3"/>
              </a:lnSpc>
              <a:spcBef>
                <a:spcPct val="0"/>
              </a:spcBef>
            </a:pPr>
            <a:r>
              <a:rPr lang="en-US" sz="3779">
                <a:solidFill>
                  <a:srgbClr val="5E376D"/>
                </a:solidFill>
                <a:latin typeface="Abhaya Libre Regular"/>
              </a:rPr>
              <a:t>bezmaksas psihologa konsultāciju skaits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62002" y="115238"/>
            <a:ext cx="8596935" cy="10056523"/>
          </a:xfrm>
          <a:custGeom>
            <a:avLst/>
            <a:gdLst/>
            <a:ahLst/>
            <a:cxnLst/>
            <a:rect l="l" t="t" r="r" b="b"/>
            <a:pathLst>
              <a:path w="8596935" h="10056523">
                <a:moveTo>
                  <a:pt x="0" y="0"/>
                </a:moveTo>
                <a:lnTo>
                  <a:pt x="8596935" y="0"/>
                </a:lnTo>
                <a:lnTo>
                  <a:pt x="8596935" y="10056524"/>
                </a:lnTo>
                <a:lnTo>
                  <a:pt x="0" y="10056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109"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BE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58501" y="3030249"/>
            <a:ext cx="2292440" cy="2246592"/>
          </a:xfrm>
          <a:custGeom>
            <a:avLst/>
            <a:gdLst/>
            <a:ahLst/>
            <a:cxnLst/>
            <a:rect l="l" t="t" r="r" b="b"/>
            <a:pathLst>
              <a:path w="2292440" h="2246592">
                <a:moveTo>
                  <a:pt x="0" y="0"/>
                </a:moveTo>
                <a:lnTo>
                  <a:pt x="2292441" y="0"/>
                </a:lnTo>
                <a:lnTo>
                  <a:pt x="2292441" y="2246591"/>
                </a:lnTo>
                <a:lnTo>
                  <a:pt x="0" y="22465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743136" y="7432328"/>
            <a:ext cx="4306735" cy="228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endParaRPr/>
          </a:p>
          <a:p>
            <a:pPr>
              <a:lnSpc>
                <a:spcPts val="3639"/>
              </a:lnSpc>
            </a:pPr>
            <a:endParaRPr/>
          </a:p>
          <a:p>
            <a:pPr>
              <a:lnSpc>
                <a:spcPts val="3639"/>
              </a:lnSpc>
            </a:pPr>
            <a:r>
              <a:rPr lang="en-US" sz="2599" spc="103">
                <a:solidFill>
                  <a:srgbClr val="FFFFFF"/>
                </a:solidFill>
                <a:latin typeface="Abhaya Libre Regular"/>
              </a:rPr>
              <a:t>Evija.Varna@km.gov.lv</a:t>
            </a:r>
          </a:p>
          <a:p>
            <a:pPr>
              <a:lnSpc>
                <a:spcPts val="3639"/>
              </a:lnSpc>
            </a:pPr>
            <a:endParaRPr lang="en-US" sz="2599" spc="103">
              <a:solidFill>
                <a:srgbClr val="FFFFFF"/>
              </a:solidFill>
              <a:latin typeface="Abhaya Libre Regular"/>
            </a:endParaRPr>
          </a:p>
          <a:p>
            <a:pPr>
              <a:lnSpc>
                <a:spcPts val="3639"/>
              </a:lnSpc>
              <a:spcBef>
                <a:spcPct val="0"/>
              </a:spcBef>
            </a:pPr>
            <a:endParaRPr lang="en-US" sz="2599" spc="103">
              <a:solidFill>
                <a:srgbClr val="FFFFFF"/>
              </a:solidFill>
              <a:latin typeface="Abhaya Libre Regula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1568" y="3974939"/>
            <a:ext cx="12445027" cy="1504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71"/>
              </a:lnSpc>
            </a:pPr>
            <a:r>
              <a:rPr lang="en-US" sz="12704">
                <a:solidFill>
                  <a:srgbClr val="FEFEFE"/>
                </a:solidFill>
                <a:latin typeface="Abhaya Libre Regular"/>
              </a:rPr>
              <a:t>Paldies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028700" y="3980693"/>
          <a:ext cx="15824564" cy="4533609"/>
        </p:xfrm>
        <a:graphic>
          <a:graphicData uri="http://schemas.openxmlformats.org/drawingml/2006/table">
            <a:tbl>
              <a:tblPr/>
              <a:tblGrid>
                <a:gridCol w="5350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4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5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910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spc="560">
                          <a:solidFill>
                            <a:srgbClr val="462054"/>
                          </a:solidFill>
                          <a:latin typeface="Abhaya Libre Regular"/>
                        </a:rPr>
                        <a:t>01</a:t>
                      </a:r>
                      <a:endParaRPr lang="en-US" sz="1100"/>
                    </a:p>
                  </a:txBody>
                  <a:tcPr marL="190500" marR="190500" marT="190500" marB="190500">
                    <a:lnL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spc="560">
                          <a:solidFill>
                            <a:srgbClr val="462054"/>
                          </a:solidFill>
                          <a:latin typeface="Abhaya Libre Regular"/>
                        </a:rPr>
                        <a:t>02</a:t>
                      </a:r>
                      <a:endParaRPr lang="en-US" sz="1100"/>
                    </a:p>
                  </a:txBody>
                  <a:tcPr marL="190500" marR="190500" marT="190500" marB="190500">
                    <a:lnL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spc="560">
                          <a:solidFill>
                            <a:srgbClr val="462054"/>
                          </a:solidFill>
                          <a:latin typeface="Abhaya Libre Regular"/>
                        </a:rPr>
                        <a:t>03</a:t>
                      </a:r>
                      <a:endParaRPr lang="en-US" sz="1100"/>
                    </a:p>
                  </a:txBody>
                  <a:tcPr marL="190500" marR="190500" marT="190500" marB="190500">
                    <a:lnL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spc="560">
                          <a:solidFill>
                            <a:srgbClr val="462054"/>
                          </a:solidFill>
                          <a:latin typeface="Abhaya Libre Regular"/>
                        </a:rPr>
                        <a:t>03</a:t>
                      </a:r>
                      <a:endParaRPr lang="en-US" sz="1100"/>
                    </a:p>
                  </a:txBody>
                  <a:tcPr marL="190500" marR="190500" marT="190500" marB="190500">
                    <a:lnL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699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 spc="448">
                          <a:solidFill>
                            <a:srgbClr val="5E376D"/>
                          </a:solidFill>
                          <a:latin typeface="Abhaya Libre Regular"/>
                        </a:rPr>
                        <a:t>PMIF 2014. - 2020.gada plānošanas perioda ieviešanas shēma un ieviešanas riski</a:t>
                      </a:r>
                      <a:endParaRPr lang="en-US" sz="1100"/>
                    </a:p>
                  </a:txBody>
                  <a:tcPr marL="190500" marR="190500" marT="190500" marB="190500">
                    <a:lnL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5E376D"/>
                          </a:solidFill>
                          <a:latin typeface="Abhaya Libre Regular"/>
                        </a:rPr>
                        <a:t>PMIF 2014. - 2020.gada plānošanas perioda rezultāti</a:t>
                      </a:r>
                      <a:endParaRPr lang="en-US" sz="1100"/>
                    </a:p>
                  </a:txBody>
                  <a:tcPr marL="190500" marR="190500" marT="190500" marB="190500">
                    <a:lnL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462054"/>
                          </a:solidFill>
                          <a:latin typeface="Abhaya Libre Regular"/>
                        </a:rPr>
                        <a:t>Jautājumi</a:t>
                      </a:r>
                      <a:endParaRPr lang="en-US" sz="1100"/>
                    </a:p>
                  </a:txBody>
                  <a:tcPr marL="190500" marR="190500" marT="190500" marB="190500">
                    <a:lnL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462054"/>
                          </a:solidFill>
                          <a:latin typeface="Abhaya Libre Regular"/>
                        </a:rPr>
                        <a:t>Jautājumi</a:t>
                      </a:r>
                      <a:endParaRPr lang="en-US" sz="1100"/>
                    </a:p>
                  </a:txBody>
                  <a:tcPr marL="190500" marR="190500" marT="190500" marB="190500">
                    <a:lnL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2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5295554" y="1028700"/>
            <a:ext cx="11557710" cy="2089151"/>
            <a:chOff x="0" y="0"/>
            <a:chExt cx="15410280" cy="2785534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0"/>
              <a:ext cx="15410280" cy="1847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0"/>
                </a:lnSpc>
              </a:pPr>
              <a:r>
                <a:rPr lang="en-US" sz="9000" spc="-180">
                  <a:solidFill>
                    <a:srgbClr val="5E376D"/>
                  </a:solidFill>
                  <a:latin typeface="Abhaya Libre Regular"/>
                </a:rPr>
                <a:t>Darba kārtība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035176"/>
              <a:ext cx="11203743" cy="750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9334947" y="6478114"/>
            <a:ext cx="8115300" cy="0"/>
          </a:xfrm>
          <a:prstGeom prst="line">
            <a:avLst/>
          </a:prstGeom>
          <a:ln w="9525" cap="rnd">
            <a:solidFill>
              <a:srgbClr val="A52B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-10800000">
            <a:off x="9447180" y="3896028"/>
            <a:ext cx="8115300" cy="0"/>
          </a:xfrm>
          <a:prstGeom prst="line">
            <a:avLst/>
          </a:prstGeom>
          <a:ln w="9525" cap="rnd">
            <a:solidFill>
              <a:srgbClr val="A52B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322399" y="2887182"/>
            <a:ext cx="7031961" cy="2821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2"/>
              </a:lnSpc>
            </a:pPr>
            <a:r>
              <a:rPr lang="en-US" sz="3209" spc="-64">
                <a:solidFill>
                  <a:srgbClr val="5E376D"/>
                </a:solidFill>
                <a:latin typeface="Abhaya Libre Regular Bold"/>
              </a:rPr>
              <a:t>Ieviešanas modeļa izmaiņas 2014. - 2020.gada plānošanas periodā salīdzinājumā ar 2007. - 2013.gada perioda ieviešanas modeli un programmas ieviešanas riski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23634" y="1023841"/>
            <a:ext cx="8026613" cy="513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5"/>
              </a:lnSpc>
            </a:pPr>
            <a:r>
              <a:rPr lang="en-US" sz="3096">
                <a:solidFill>
                  <a:srgbClr val="5E376D"/>
                </a:solidFill>
                <a:latin typeface="Abhaya Libre Regular Bold"/>
              </a:rPr>
              <a:t>Kultūras ministrija - Fonda deleģētā iestāde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23634" y="2064647"/>
            <a:ext cx="8026613" cy="1017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5"/>
              </a:lnSpc>
            </a:pPr>
            <a:r>
              <a:rPr lang="en-US" sz="3096">
                <a:solidFill>
                  <a:srgbClr val="5E376D"/>
                </a:solidFill>
                <a:latin typeface="Abhaya Libre Regular"/>
              </a:rPr>
              <a:t>Iekšlietu ministrija - Fonda atbildīgā (vadošā) iestāde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35867" y="4153203"/>
            <a:ext cx="8026613" cy="1017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5"/>
              </a:lnSpc>
            </a:pPr>
            <a:r>
              <a:rPr lang="en-US" sz="3096">
                <a:solidFill>
                  <a:srgbClr val="5E376D"/>
                </a:solidFill>
                <a:latin typeface="Abhaya Libre Regular Bold"/>
              </a:rPr>
              <a:t>COVID-19 pandēmija un tās ietekme uz Fonda aktivitāšu ieviešanu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91524" y="7006751"/>
            <a:ext cx="8026613" cy="1017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5"/>
              </a:lnSpc>
            </a:pPr>
            <a:r>
              <a:rPr lang="en-US" sz="3096">
                <a:solidFill>
                  <a:srgbClr val="5E376D"/>
                </a:solidFill>
                <a:latin typeface="Abhaya Libre Regular Bold"/>
              </a:rPr>
              <a:t>Krievijas iebrukuma Ukrainā ietekme uz Fonda aktivitāšu ieviešanu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119319" y="589260"/>
            <a:ext cx="880110" cy="88011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4BBD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3200" spc="96">
                  <a:solidFill>
                    <a:srgbClr val="FFFFFF"/>
                  </a:solidFill>
                  <a:latin typeface="Aileron Regular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36808" y="3896027"/>
            <a:ext cx="880110" cy="88011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4BBD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3200" spc="96">
                  <a:solidFill>
                    <a:srgbClr val="FFFFFF"/>
                  </a:solidFill>
                  <a:latin typeface="Aileron Regular"/>
                </a:rPr>
                <a:t>2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119319" y="7046051"/>
            <a:ext cx="880110" cy="88011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4BBD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3200" spc="96">
                  <a:solidFill>
                    <a:srgbClr val="FFFFFF"/>
                  </a:solidFill>
                  <a:latin typeface="Aileron Regular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9467978" y="4520630"/>
            <a:ext cx="8115300" cy="0"/>
          </a:xfrm>
          <a:prstGeom prst="line">
            <a:avLst/>
          </a:prstGeom>
          <a:ln w="9525" cap="rnd">
            <a:solidFill>
              <a:srgbClr val="A52B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>
            <a:off x="9467978" y="2488791"/>
            <a:ext cx="8115300" cy="0"/>
          </a:xfrm>
          <a:prstGeom prst="line">
            <a:avLst/>
          </a:prstGeom>
          <a:ln w="9525" cap="rnd">
            <a:solidFill>
              <a:srgbClr val="A52B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403719" y="401349"/>
            <a:ext cx="7300800" cy="1189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8"/>
              </a:lnSpc>
            </a:pPr>
            <a:r>
              <a:rPr lang="en-US" sz="3406" spc="-68">
                <a:solidFill>
                  <a:srgbClr val="5E376D"/>
                </a:solidFill>
                <a:latin typeface="Abhaya Libre Regular Bold"/>
              </a:rPr>
              <a:t>Trešo valstu pilsoņu integrācijas aktivitātes un tam paredzētais finansējums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0218" y="3462318"/>
            <a:ext cx="6357899" cy="4891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7075" lvl="1" indent="-358538">
              <a:lnSpc>
                <a:spcPts val="4317"/>
              </a:lnSpc>
              <a:buFont typeface="Arial"/>
              <a:buChar char="•"/>
            </a:pPr>
            <a:r>
              <a:rPr lang="en-US" sz="3321">
                <a:solidFill>
                  <a:srgbClr val="5E376D"/>
                </a:solidFill>
                <a:latin typeface="Abhaya Libre Regular"/>
              </a:rPr>
              <a:t>Kopējais finansējums: 7,3 milj.</a:t>
            </a:r>
          </a:p>
          <a:p>
            <a:pPr>
              <a:lnSpc>
                <a:spcPts val="4317"/>
              </a:lnSpc>
            </a:pPr>
            <a:endParaRPr lang="en-US" sz="3321">
              <a:solidFill>
                <a:srgbClr val="5E376D"/>
              </a:solidFill>
              <a:latin typeface="Abhaya Libre Regular"/>
            </a:endParaRPr>
          </a:p>
          <a:p>
            <a:pPr>
              <a:lnSpc>
                <a:spcPts val="4317"/>
              </a:lnSpc>
            </a:pPr>
            <a:endParaRPr lang="en-US" sz="3321">
              <a:solidFill>
                <a:srgbClr val="5E376D"/>
              </a:solidFill>
              <a:latin typeface="Abhaya Libre Regular"/>
            </a:endParaRPr>
          </a:p>
          <a:p>
            <a:pPr marL="717075" lvl="1" indent="-358538">
              <a:lnSpc>
                <a:spcPts val="4317"/>
              </a:lnSpc>
              <a:buFont typeface="Arial"/>
              <a:buChar char="•"/>
            </a:pPr>
            <a:r>
              <a:rPr lang="en-US" sz="3321">
                <a:solidFill>
                  <a:srgbClr val="5E376D"/>
                </a:solidFill>
                <a:latin typeface="Abhaya Libre Regular"/>
              </a:rPr>
              <a:t>Indikatīvais projekta īstenošanas ilgums: 1,5 - 2 gadi</a:t>
            </a:r>
          </a:p>
          <a:p>
            <a:pPr>
              <a:lnSpc>
                <a:spcPts val="4317"/>
              </a:lnSpc>
            </a:pPr>
            <a:endParaRPr lang="en-US" sz="3321">
              <a:solidFill>
                <a:srgbClr val="5E376D"/>
              </a:solidFill>
              <a:latin typeface="Abhaya Libre Regular"/>
            </a:endParaRPr>
          </a:p>
          <a:p>
            <a:pPr>
              <a:lnSpc>
                <a:spcPts val="4317"/>
              </a:lnSpc>
            </a:pPr>
            <a:endParaRPr lang="en-US" sz="3321">
              <a:solidFill>
                <a:srgbClr val="5E376D"/>
              </a:solidFill>
              <a:latin typeface="Abhaya Libre Regular"/>
            </a:endParaRPr>
          </a:p>
          <a:p>
            <a:pPr>
              <a:lnSpc>
                <a:spcPts val="4317"/>
              </a:lnSpc>
            </a:pPr>
            <a:endParaRPr lang="en-US" sz="3321">
              <a:solidFill>
                <a:srgbClr val="5E376D"/>
              </a:solidFill>
              <a:latin typeface="Abhaya Libre Regular"/>
            </a:endParaRPr>
          </a:p>
          <a:p>
            <a:pPr>
              <a:lnSpc>
                <a:spcPts val="4317"/>
              </a:lnSpc>
            </a:pPr>
            <a:endParaRPr lang="en-US" sz="3321">
              <a:solidFill>
                <a:srgbClr val="5E376D"/>
              </a:solidFill>
              <a:latin typeface="Abhaya Libre Regul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512321" y="267265"/>
            <a:ext cx="8026613" cy="1374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5"/>
              </a:lnSpc>
            </a:pPr>
            <a:r>
              <a:rPr lang="en-US" sz="2796" dirty="0" err="1">
                <a:solidFill>
                  <a:srgbClr val="5E376D"/>
                </a:solidFill>
                <a:latin typeface="Abhaya Libre Regular Bold"/>
              </a:rPr>
              <a:t>Latviešu</a:t>
            </a:r>
            <a:r>
              <a:rPr lang="en-US" sz="27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796" dirty="0" err="1">
                <a:solidFill>
                  <a:srgbClr val="5E376D"/>
                </a:solidFill>
                <a:latin typeface="Abhaya Libre Regular Bold"/>
              </a:rPr>
              <a:t>valodas</a:t>
            </a:r>
            <a:r>
              <a:rPr lang="en-US" sz="27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796" dirty="0" err="1">
                <a:solidFill>
                  <a:srgbClr val="5E376D"/>
                </a:solidFill>
                <a:latin typeface="Abhaya Libre Regular Bold"/>
              </a:rPr>
              <a:t>lietošanas</a:t>
            </a:r>
            <a:r>
              <a:rPr lang="en-US" sz="27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796" dirty="0" err="1">
                <a:solidFill>
                  <a:srgbClr val="5E376D"/>
                </a:solidFill>
                <a:latin typeface="Abhaya Libre Regular Bold"/>
              </a:rPr>
              <a:t>publiskajā</a:t>
            </a:r>
            <a:r>
              <a:rPr lang="en-US" sz="27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796" dirty="0" err="1">
                <a:solidFill>
                  <a:srgbClr val="5E376D"/>
                </a:solidFill>
                <a:latin typeface="Abhaya Libre Regular Bold"/>
              </a:rPr>
              <a:t>telpā</a:t>
            </a:r>
            <a:r>
              <a:rPr lang="en-US" sz="2796" dirty="0">
                <a:solidFill>
                  <a:srgbClr val="5E376D"/>
                </a:solidFill>
                <a:latin typeface="Abhaya Libre Regular Bold"/>
              </a:rPr>
              <a:t>, </a:t>
            </a:r>
            <a:r>
              <a:rPr lang="en-US" sz="2796" dirty="0" err="1">
                <a:solidFill>
                  <a:srgbClr val="5E376D"/>
                </a:solidFill>
                <a:latin typeface="Abhaya Libre Regular Bold"/>
              </a:rPr>
              <a:t>t.sk.daudzveidīgu</a:t>
            </a:r>
            <a:r>
              <a:rPr lang="en-US" sz="27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796" dirty="0" err="1">
                <a:solidFill>
                  <a:srgbClr val="5E376D"/>
                </a:solidFill>
                <a:latin typeface="Abhaya Libre Regular Bold"/>
              </a:rPr>
              <a:t>pieeju</a:t>
            </a:r>
            <a:r>
              <a:rPr lang="en-US" sz="27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796" dirty="0" err="1">
                <a:solidFill>
                  <a:srgbClr val="5E376D"/>
                </a:solidFill>
                <a:latin typeface="Abhaya Libre Regular Bold"/>
              </a:rPr>
              <a:t>latviešu</a:t>
            </a:r>
            <a:r>
              <a:rPr lang="en-US" sz="27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796" dirty="0" err="1">
                <a:solidFill>
                  <a:srgbClr val="5E376D"/>
                </a:solidFill>
                <a:latin typeface="Abhaya Libre Regular Bold"/>
              </a:rPr>
              <a:t>valodas</a:t>
            </a:r>
            <a:r>
              <a:rPr lang="en-US" sz="27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796" dirty="0" err="1">
                <a:solidFill>
                  <a:srgbClr val="5E376D"/>
                </a:solidFill>
                <a:latin typeface="Abhaya Libre Regular Bold"/>
              </a:rPr>
              <a:t>apguvē</a:t>
            </a:r>
            <a:r>
              <a:rPr lang="en-US" sz="2796" dirty="0">
                <a:solidFill>
                  <a:srgbClr val="5E376D"/>
                </a:solidFill>
                <a:latin typeface="Abhaya Libre Regular Bold"/>
              </a:rPr>
              <a:t>, </a:t>
            </a:r>
            <a:r>
              <a:rPr lang="en-US" sz="2796" dirty="0" err="1">
                <a:solidFill>
                  <a:srgbClr val="5E376D"/>
                </a:solidFill>
                <a:latin typeface="Abhaya Libre Regular Bold"/>
              </a:rPr>
              <a:t>attīstīšana</a:t>
            </a:r>
            <a:endParaRPr lang="en-US" sz="2796" dirty="0">
              <a:solidFill>
                <a:srgbClr val="5E376D"/>
              </a:solidFill>
              <a:latin typeface="Abhaya Libre Regular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556665" y="1844277"/>
            <a:ext cx="8026613" cy="45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5"/>
              </a:lnSpc>
            </a:pPr>
            <a:r>
              <a:rPr lang="en-US" sz="2796">
                <a:solidFill>
                  <a:srgbClr val="5E376D"/>
                </a:solidFill>
                <a:latin typeface="Abhaya Libre Regular"/>
              </a:rPr>
              <a:t>Kopējais finansējums : 2,1 milj. </a:t>
            </a:r>
            <a:r>
              <a:rPr lang="en-US" sz="2796">
                <a:solidFill>
                  <a:srgbClr val="5E376D"/>
                </a:solidFill>
                <a:latin typeface="Abhaya Libre Regular Italics"/>
              </a:rPr>
              <a:t>euro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67978" y="2881930"/>
            <a:ext cx="8026613" cy="916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5"/>
              </a:lnSpc>
            </a:pPr>
            <a:r>
              <a:rPr lang="en-US" sz="2796" dirty="0" err="1">
                <a:solidFill>
                  <a:srgbClr val="5E376D"/>
                </a:solidFill>
                <a:latin typeface="Abhaya Libre Regular Bold"/>
              </a:rPr>
              <a:t>Trešo</a:t>
            </a:r>
            <a:r>
              <a:rPr lang="en-US" sz="27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796" dirty="0" err="1">
                <a:solidFill>
                  <a:srgbClr val="5E376D"/>
                </a:solidFill>
                <a:latin typeface="Abhaya Libre Regular Bold"/>
              </a:rPr>
              <a:t>valstu</a:t>
            </a:r>
            <a:r>
              <a:rPr lang="en-US" sz="27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796" dirty="0" err="1">
                <a:solidFill>
                  <a:srgbClr val="5E376D"/>
                </a:solidFill>
                <a:latin typeface="Abhaya Libre Regular Bold"/>
              </a:rPr>
              <a:t>valstspiederīgo</a:t>
            </a:r>
            <a:r>
              <a:rPr lang="en-US" sz="27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796" dirty="0" err="1">
                <a:solidFill>
                  <a:srgbClr val="5E376D"/>
                </a:solidFill>
                <a:latin typeface="Abhaya Libre Regular Bold"/>
              </a:rPr>
              <a:t>integrēšana</a:t>
            </a:r>
            <a:r>
              <a:rPr lang="en-US" sz="2796" dirty="0">
                <a:solidFill>
                  <a:srgbClr val="5E376D"/>
                </a:solidFill>
                <a:latin typeface="Abhaya Libre Regular Bold"/>
              </a:rPr>
              <a:t> Latvijas </a:t>
            </a:r>
            <a:r>
              <a:rPr lang="en-US" sz="2796" dirty="0" err="1">
                <a:solidFill>
                  <a:srgbClr val="5E376D"/>
                </a:solidFill>
                <a:latin typeface="Abhaya Libre Regular Bold"/>
              </a:rPr>
              <a:t>sabiedrībā</a:t>
            </a:r>
            <a:r>
              <a:rPr lang="en-US" sz="2796" dirty="0">
                <a:solidFill>
                  <a:srgbClr val="5E376D"/>
                </a:solidFill>
                <a:latin typeface="Abhaya Libre Regular Bold"/>
              </a:rPr>
              <a:t>, </a:t>
            </a:r>
            <a:r>
              <a:rPr lang="en-US" sz="2796" dirty="0" err="1">
                <a:solidFill>
                  <a:srgbClr val="5E376D"/>
                </a:solidFill>
                <a:latin typeface="Abhaya Libre Regular Bold"/>
              </a:rPr>
              <a:t>šajā</a:t>
            </a:r>
            <a:r>
              <a:rPr lang="en-US" sz="27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796" dirty="0" err="1">
                <a:solidFill>
                  <a:srgbClr val="5E376D"/>
                </a:solidFill>
                <a:latin typeface="Abhaya Libre Regular Bold"/>
              </a:rPr>
              <a:t>procesā</a:t>
            </a:r>
            <a:r>
              <a:rPr lang="en-US" sz="27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796" dirty="0" err="1">
                <a:solidFill>
                  <a:srgbClr val="5E376D"/>
                </a:solidFill>
                <a:latin typeface="Abhaya Libre Regular Bold"/>
              </a:rPr>
              <a:t>iesaistot</a:t>
            </a:r>
            <a:r>
              <a:rPr lang="en-US" sz="27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796" dirty="0" err="1">
                <a:solidFill>
                  <a:srgbClr val="5E376D"/>
                </a:solidFill>
                <a:latin typeface="Abhaya Libre Regular Bold"/>
              </a:rPr>
              <a:t>plašsaziņas</a:t>
            </a:r>
            <a:r>
              <a:rPr lang="en-US" sz="27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796" dirty="0" err="1">
                <a:solidFill>
                  <a:srgbClr val="5E376D"/>
                </a:solidFill>
                <a:latin typeface="Abhaya Libre Regular Bold"/>
              </a:rPr>
              <a:t>līdzekļus</a:t>
            </a:r>
            <a:endParaRPr lang="en-US" sz="2796" dirty="0">
              <a:solidFill>
                <a:srgbClr val="5E376D"/>
              </a:solidFill>
              <a:latin typeface="Abhaya Libre Regular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535867" y="4056086"/>
            <a:ext cx="8026613" cy="45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5"/>
              </a:lnSpc>
            </a:pPr>
            <a:r>
              <a:rPr lang="en-US" sz="2796">
                <a:solidFill>
                  <a:srgbClr val="5E376D"/>
                </a:solidFill>
                <a:latin typeface="Abhaya Libre Regular"/>
              </a:rPr>
              <a:t>Kopējais finansējums : 299 344 </a:t>
            </a:r>
            <a:r>
              <a:rPr lang="en-US" sz="2796">
                <a:solidFill>
                  <a:srgbClr val="5E376D"/>
                </a:solidFill>
                <a:latin typeface="Abhaya Libre Regular Italics"/>
              </a:rPr>
              <a:t>euro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56665" y="4672295"/>
            <a:ext cx="8026613" cy="1113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85"/>
              </a:lnSpc>
            </a:pPr>
            <a:r>
              <a:rPr lang="en-US" sz="2296">
                <a:solidFill>
                  <a:srgbClr val="5E376D"/>
                </a:solidFill>
                <a:latin typeface="Abhaya Libre Regular Bold"/>
              </a:rPr>
              <a:t>Trešo valstu pilsoņu iesaistīšana Latvijas sabiedriskajā dzīvē, tai skaitā atblats mazaizsargātu personu (sievietes, bērni, vec.cilvēki) un starptautiskās aizsardzības personu līdzdalības nodrošināšanai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29967" y="5820970"/>
            <a:ext cx="8026613" cy="45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5"/>
              </a:lnSpc>
            </a:pPr>
            <a:r>
              <a:rPr lang="en-US" sz="2796">
                <a:solidFill>
                  <a:srgbClr val="5E376D"/>
                </a:solidFill>
                <a:latin typeface="Abhaya Libre Regular"/>
              </a:rPr>
              <a:t>Kopējais finansējums : 1,2 milj. </a:t>
            </a:r>
            <a:r>
              <a:rPr lang="en-US" sz="2796">
                <a:solidFill>
                  <a:srgbClr val="5E376D"/>
                </a:solidFill>
                <a:latin typeface="Abhaya Libre Regular Italics"/>
              </a:rPr>
              <a:t>euro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263890" y="366325"/>
            <a:ext cx="880110" cy="88011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4BBD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3200" spc="96">
                  <a:solidFill>
                    <a:srgbClr val="FFFFFF"/>
                  </a:solidFill>
                  <a:latin typeface="Aileron Regular"/>
                </a:rPr>
                <a:t>6.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265853" y="2507046"/>
            <a:ext cx="878147" cy="880110"/>
            <a:chOff x="-74387" y="-24520"/>
            <a:chExt cx="810987" cy="812800"/>
          </a:xfrm>
        </p:grpSpPr>
        <p:sp>
          <p:nvSpPr>
            <p:cNvPr id="16" name="Freeform 16"/>
            <p:cNvSpPr/>
            <p:nvPr/>
          </p:nvSpPr>
          <p:spPr>
            <a:xfrm>
              <a:off x="-74387" y="-2452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4BBD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3200" spc="96" dirty="0">
                  <a:solidFill>
                    <a:srgbClr val="FFFFFF"/>
                  </a:solidFill>
                  <a:latin typeface="Aileron Regular"/>
                </a:rPr>
                <a:t>7.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46400" y="4754565"/>
            <a:ext cx="880110" cy="88011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4BBD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3200" spc="96" dirty="0">
                  <a:solidFill>
                    <a:srgbClr val="FFFFFF"/>
                  </a:solidFill>
                  <a:latin typeface="Aileron Regular"/>
                </a:rPr>
                <a:t>8.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 flipH="1">
            <a:off x="9324723" y="6358459"/>
            <a:ext cx="7934589" cy="20330"/>
          </a:xfrm>
          <a:prstGeom prst="line">
            <a:avLst/>
          </a:prstGeom>
          <a:ln w="9525" cap="rnd">
            <a:solidFill>
              <a:srgbClr val="A52BD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8346400" y="6387317"/>
            <a:ext cx="880110" cy="88011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4BBD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3200" spc="96" dirty="0">
                  <a:solidFill>
                    <a:srgbClr val="FFFFFF"/>
                  </a:solidFill>
                  <a:latin typeface="Aileron Regular"/>
                </a:rPr>
                <a:t>9.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467978" y="6583556"/>
            <a:ext cx="8026613" cy="44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5"/>
              </a:lnSpc>
            </a:pPr>
            <a:r>
              <a:rPr lang="en-US" sz="2696" dirty="0">
                <a:solidFill>
                  <a:srgbClr val="5E376D"/>
                </a:solidFill>
                <a:latin typeface="Abhaya Libre Regular Bold"/>
              </a:rPr>
              <a:t> Atbalsta </a:t>
            </a:r>
            <a:r>
              <a:rPr lang="en-US" sz="2696" dirty="0" err="1">
                <a:solidFill>
                  <a:srgbClr val="5E376D"/>
                </a:solidFill>
                <a:latin typeface="Abhaya Libre Regular Bold"/>
              </a:rPr>
              <a:t>pasākumi</a:t>
            </a:r>
            <a:r>
              <a:rPr lang="en-US" sz="26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696" dirty="0" err="1">
                <a:solidFill>
                  <a:srgbClr val="5E376D"/>
                </a:solidFill>
                <a:latin typeface="Abhaya Libre Regular Bold"/>
              </a:rPr>
              <a:t>starptautisās</a:t>
            </a:r>
            <a:r>
              <a:rPr lang="en-US" sz="26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696" dirty="0" err="1">
                <a:solidFill>
                  <a:srgbClr val="5E376D"/>
                </a:solidFill>
                <a:latin typeface="Abhaya Libre Regular Bold"/>
              </a:rPr>
              <a:t>aizsardzības</a:t>
            </a:r>
            <a:r>
              <a:rPr lang="en-US" sz="26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696" dirty="0" err="1">
                <a:solidFill>
                  <a:srgbClr val="5E376D"/>
                </a:solidFill>
                <a:latin typeface="Abhaya Libre Regular Bold"/>
              </a:rPr>
              <a:t>personām</a:t>
            </a:r>
            <a:endParaRPr lang="en-US" sz="2696" dirty="0">
              <a:solidFill>
                <a:srgbClr val="5E376D"/>
              </a:solidFill>
              <a:latin typeface="Abhaya Libre Regular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629967" y="7442228"/>
            <a:ext cx="8026613" cy="45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5"/>
              </a:lnSpc>
            </a:pPr>
            <a:r>
              <a:rPr lang="en-US" sz="2796">
                <a:solidFill>
                  <a:srgbClr val="5E376D"/>
                </a:solidFill>
                <a:latin typeface="Abhaya Libre Regular"/>
              </a:rPr>
              <a:t>Kopējais finansējums : 530 854</a:t>
            </a:r>
            <a:r>
              <a:rPr lang="en-US" sz="2796">
                <a:solidFill>
                  <a:srgbClr val="5E376D"/>
                </a:solidFill>
                <a:latin typeface="Abhaya Libre Regular Italics"/>
              </a:rPr>
              <a:t>euro</a:t>
            </a:r>
          </a:p>
        </p:txBody>
      </p:sp>
      <p:sp>
        <p:nvSpPr>
          <p:cNvPr id="27" name="AutoShape 27"/>
          <p:cNvSpPr/>
          <p:nvPr/>
        </p:nvSpPr>
        <p:spPr>
          <a:xfrm flipH="1">
            <a:off x="9629967" y="8097271"/>
            <a:ext cx="7702635" cy="0"/>
          </a:xfrm>
          <a:prstGeom prst="line">
            <a:avLst/>
          </a:prstGeom>
          <a:ln w="9525" cap="rnd">
            <a:solidFill>
              <a:srgbClr val="A52BD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8" name="Group 28"/>
          <p:cNvGrpSpPr/>
          <p:nvPr/>
        </p:nvGrpSpPr>
        <p:grpSpPr>
          <a:xfrm>
            <a:off x="8371760" y="8020069"/>
            <a:ext cx="880110" cy="88011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4BBDD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3200" spc="96" dirty="0">
                  <a:solidFill>
                    <a:srgbClr val="FFFFFF"/>
                  </a:solidFill>
                  <a:latin typeface="Aileron Regular"/>
                </a:rPr>
                <a:t>12.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9751947" y="8244909"/>
            <a:ext cx="8026613" cy="1169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en-US" sz="23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396" dirty="0" err="1">
                <a:solidFill>
                  <a:srgbClr val="5E376D"/>
                </a:solidFill>
                <a:latin typeface="Abhaya Libre Regular Bold"/>
              </a:rPr>
              <a:t>Nacionāla</a:t>
            </a:r>
            <a:r>
              <a:rPr lang="en-US" sz="23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396" dirty="0" err="1">
                <a:solidFill>
                  <a:srgbClr val="5E376D"/>
                </a:solidFill>
                <a:latin typeface="Abhaya Libre Regular Bold"/>
              </a:rPr>
              <a:t>līmeņa</a:t>
            </a:r>
            <a:r>
              <a:rPr lang="en-US" sz="23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396" dirty="0" err="1">
                <a:solidFill>
                  <a:srgbClr val="5E376D"/>
                </a:solidFill>
                <a:latin typeface="Abhaya Libre Regular Bold"/>
              </a:rPr>
              <a:t>koordinācijas</a:t>
            </a:r>
            <a:r>
              <a:rPr lang="en-US" sz="23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396" dirty="0" err="1">
                <a:solidFill>
                  <a:srgbClr val="5E376D"/>
                </a:solidFill>
                <a:latin typeface="Abhaya Libre Regular Bold"/>
              </a:rPr>
              <a:t>sistēmas</a:t>
            </a:r>
            <a:r>
              <a:rPr lang="en-US" sz="23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396" dirty="0" err="1">
                <a:solidFill>
                  <a:srgbClr val="5E376D"/>
                </a:solidFill>
                <a:latin typeface="Abhaya Libre Regular Bold"/>
              </a:rPr>
              <a:t>izveide</a:t>
            </a:r>
            <a:r>
              <a:rPr lang="en-US" sz="2396" dirty="0">
                <a:solidFill>
                  <a:srgbClr val="5E376D"/>
                </a:solidFill>
                <a:latin typeface="Abhaya Libre Regular Bold"/>
              </a:rPr>
              <a:t>, </a:t>
            </a:r>
            <a:r>
              <a:rPr lang="en-US" sz="2396" dirty="0" err="1">
                <a:solidFill>
                  <a:srgbClr val="5E376D"/>
                </a:solidFill>
                <a:latin typeface="Abhaya Libre Regular Bold"/>
              </a:rPr>
              <a:t>lai</a:t>
            </a:r>
            <a:r>
              <a:rPr lang="en-US" sz="23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396" dirty="0" err="1">
                <a:solidFill>
                  <a:srgbClr val="5E376D"/>
                </a:solidFill>
                <a:latin typeface="Abhaya Libre Regular Bold"/>
              </a:rPr>
              <a:t>nodrošinātu</a:t>
            </a:r>
            <a:r>
              <a:rPr lang="en-US" sz="23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396" dirty="0" err="1">
                <a:solidFill>
                  <a:srgbClr val="5E376D"/>
                </a:solidFill>
                <a:latin typeface="Abhaya Libre Regular Bold"/>
              </a:rPr>
              <a:t>atbalstu</a:t>
            </a:r>
            <a:r>
              <a:rPr lang="en-US" sz="23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396" dirty="0" err="1">
                <a:solidFill>
                  <a:srgbClr val="5E376D"/>
                </a:solidFill>
                <a:latin typeface="Abhaya Libre Regular Bold"/>
              </a:rPr>
              <a:t>imigrantu</a:t>
            </a:r>
            <a:r>
              <a:rPr lang="en-US" sz="23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396" dirty="0" err="1">
                <a:solidFill>
                  <a:srgbClr val="5E376D"/>
                </a:solidFill>
                <a:latin typeface="Abhaya Libre Regular Bold"/>
              </a:rPr>
              <a:t>līdzdalībai</a:t>
            </a:r>
            <a:r>
              <a:rPr lang="en-US" sz="2396" dirty="0">
                <a:solidFill>
                  <a:srgbClr val="5E376D"/>
                </a:solidFill>
                <a:latin typeface="Abhaya Libre Regular Bold"/>
              </a:rPr>
              <a:t>, kas </a:t>
            </a:r>
            <a:r>
              <a:rPr lang="en-US" sz="2396" dirty="0" err="1">
                <a:solidFill>
                  <a:srgbClr val="5E376D"/>
                </a:solidFill>
                <a:latin typeface="Abhaya Libre Regular Bold"/>
              </a:rPr>
              <a:t>saņēmuši</a:t>
            </a:r>
            <a:r>
              <a:rPr lang="en-US" sz="23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396" dirty="0" err="1">
                <a:solidFill>
                  <a:srgbClr val="5E376D"/>
                </a:solidFill>
                <a:latin typeface="Abhaya Libre Regular Bold"/>
              </a:rPr>
              <a:t>tiesības</a:t>
            </a:r>
            <a:r>
              <a:rPr lang="en-US" sz="2396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2396" dirty="0" err="1">
                <a:solidFill>
                  <a:srgbClr val="5E376D"/>
                </a:solidFill>
                <a:latin typeface="Abhaya Libre Regular Bold"/>
              </a:rPr>
              <a:t>uzturēties</a:t>
            </a:r>
            <a:r>
              <a:rPr lang="en-US" sz="2396" dirty="0">
                <a:solidFill>
                  <a:srgbClr val="5E376D"/>
                </a:solidFill>
                <a:latin typeface="Abhaya Libre Regular Bold"/>
              </a:rPr>
              <a:t> Latvijas </a:t>
            </a:r>
            <a:r>
              <a:rPr lang="en-US" sz="2396" dirty="0" err="1">
                <a:solidFill>
                  <a:srgbClr val="5E376D"/>
                </a:solidFill>
                <a:latin typeface="Abhaya Libre Regular Bold"/>
              </a:rPr>
              <a:t>teritorijā</a:t>
            </a:r>
            <a:endParaRPr lang="en-US" sz="2396" dirty="0">
              <a:solidFill>
                <a:srgbClr val="5E376D"/>
              </a:solidFill>
              <a:latin typeface="Abhaya Libre Regular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751947" y="9571465"/>
            <a:ext cx="8026613" cy="45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5"/>
              </a:lnSpc>
            </a:pPr>
            <a:r>
              <a:rPr lang="en-US" sz="2796">
                <a:solidFill>
                  <a:srgbClr val="5E376D"/>
                </a:solidFill>
                <a:latin typeface="Abhaya Libre Regular"/>
              </a:rPr>
              <a:t>Kopējais finansējums : 2,6 milj. </a:t>
            </a:r>
            <a:r>
              <a:rPr lang="en-US" sz="2796">
                <a:solidFill>
                  <a:srgbClr val="5E376D"/>
                </a:solidFill>
                <a:latin typeface="Abhaya Libre Regular Italics"/>
              </a:rPr>
              <a:t>euro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92311" y="4620048"/>
            <a:ext cx="2153222" cy="2153222"/>
          </a:xfrm>
          <a:custGeom>
            <a:avLst/>
            <a:gdLst/>
            <a:ahLst/>
            <a:cxnLst/>
            <a:rect l="l" t="t" r="r" b="b"/>
            <a:pathLst>
              <a:path w="2153222" h="2153222">
                <a:moveTo>
                  <a:pt x="0" y="0"/>
                </a:moveTo>
                <a:lnTo>
                  <a:pt x="2153222" y="0"/>
                </a:lnTo>
                <a:lnTo>
                  <a:pt x="2153222" y="2153222"/>
                </a:lnTo>
                <a:lnTo>
                  <a:pt x="0" y="2153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57236" y="2124070"/>
            <a:ext cx="2186099" cy="2186099"/>
          </a:xfrm>
          <a:custGeom>
            <a:avLst/>
            <a:gdLst/>
            <a:ahLst/>
            <a:cxnLst/>
            <a:rect l="l" t="t" r="r" b="b"/>
            <a:pathLst>
              <a:path w="2186099" h="2186099">
                <a:moveTo>
                  <a:pt x="0" y="0"/>
                </a:moveTo>
                <a:lnTo>
                  <a:pt x="2186100" y="0"/>
                </a:lnTo>
                <a:lnTo>
                  <a:pt x="2186100" y="2186099"/>
                </a:lnTo>
                <a:lnTo>
                  <a:pt x="0" y="2186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746267" y="280585"/>
            <a:ext cx="2262292" cy="2262292"/>
          </a:xfrm>
          <a:custGeom>
            <a:avLst/>
            <a:gdLst/>
            <a:ahLst/>
            <a:cxnLst/>
            <a:rect l="l" t="t" r="r" b="b"/>
            <a:pathLst>
              <a:path w="2262292" h="2262292">
                <a:moveTo>
                  <a:pt x="0" y="0"/>
                </a:moveTo>
                <a:lnTo>
                  <a:pt x="2262292" y="0"/>
                </a:lnTo>
                <a:lnTo>
                  <a:pt x="2262292" y="2262292"/>
                </a:lnTo>
                <a:lnTo>
                  <a:pt x="0" y="22622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271363" y="4963529"/>
            <a:ext cx="9154403" cy="1217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49"/>
              </a:lnSpc>
            </a:pPr>
            <a:r>
              <a:rPr lang="en-US" sz="3299" spc="98">
                <a:solidFill>
                  <a:srgbClr val="5E376D"/>
                </a:solidFill>
                <a:latin typeface="Abhaya Libre Regular"/>
              </a:rPr>
              <a:t>žurnālistu skaits, kas apguvuši piedalījušies semināros par starpkultūru komunikāciju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2921630"/>
            <a:ext cx="8441792" cy="59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49"/>
              </a:lnSpc>
            </a:pPr>
            <a:r>
              <a:rPr lang="en-US" sz="3299" spc="98">
                <a:solidFill>
                  <a:srgbClr val="5E376D"/>
                </a:solidFill>
                <a:latin typeface="Abhaya Libre Regular"/>
              </a:rPr>
              <a:t>Mediji, kuru darbība uzlabota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-3123820" y="4231156"/>
            <a:ext cx="9725831" cy="1824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5"/>
              </a:lnSpc>
            </a:pPr>
            <a:r>
              <a:rPr lang="en-US" sz="5573" spc="167">
                <a:solidFill>
                  <a:srgbClr val="5E376D"/>
                </a:solidFill>
                <a:latin typeface="Abhaya Libre Regular Bold"/>
              </a:rPr>
              <a:t>Plānotie rādītāji un rezultāti</a:t>
            </a:r>
          </a:p>
          <a:p>
            <a:pPr algn="ctr">
              <a:lnSpc>
                <a:spcPts val="7245"/>
              </a:lnSpc>
            </a:pPr>
            <a:r>
              <a:rPr lang="en-US" sz="5573" spc="167">
                <a:solidFill>
                  <a:srgbClr val="5E376D"/>
                </a:solidFill>
                <a:latin typeface="Abhaya Libre Regular Bold"/>
              </a:rPr>
              <a:t>2014-2020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40566" y="964233"/>
            <a:ext cx="7975743" cy="610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5"/>
              </a:lnSpc>
              <a:spcBef>
                <a:spcPct val="0"/>
              </a:spcBef>
            </a:pPr>
            <a:r>
              <a:rPr lang="en-US" sz="3696">
                <a:solidFill>
                  <a:srgbClr val="5E376D"/>
                </a:solidFill>
                <a:latin typeface="Abhaya Libre Regular Bold"/>
              </a:rPr>
              <a:t>Dalībnieku skaits valodu kursos kopā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24400" y="5146410"/>
            <a:ext cx="872115" cy="85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85"/>
              </a:lnSpc>
              <a:spcBef>
                <a:spcPct val="0"/>
              </a:spcBef>
            </a:pPr>
            <a:r>
              <a:rPr lang="en-US" sz="5296" dirty="0">
                <a:solidFill>
                  <a:srgbClr val="5E376D"/>
                </a:solidFill>
                <a:latin typeface="Abhaya Libre Regular"/>
              </a:rPr>
              <a:t>40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05600" y="2692442"/>
            <a:ext cx="621627" cy="85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85"/>
              </a:lnSpc>
              <a:spcBef>
                <a:spcPct val="0"/>
              </a:spcBef>
            </a:pPr>
            <a:r>
              <a:rPr lang="en-US" sz="5296" dirty="0">
                <a:solidFill>
                  <a:srgbClr val="5E376D"/>
                </a:solidFill>
                <a:latin typeface="Abhaya Libre Regular"/>
              </a:rPr>
              <a:t>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44755" y="971550"/>
            <a:ext cx="1574385" cy="872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5"/>
              </a:lnSpc>
              <a:spcBef>
                <a:spcPct val="0"/>
              </a:spcBef>
            </a:pPr>
            <a:r>
              <a:rPr lang="en-US" sz="5388">
                <a:solidFill>
                  <a:srgbClr val="5E376D"/>
                </a:solidFill>
                <a:latin typeface="Abhaya Libre Regular"/>
              </a:rPr>
              <a:t>2500</a:t>
            </a:r>
          </a:p>
        </p:txBody>
      </p:sp>
      <p:sp>
        <p:nvSpPr>
          <p:cNvPr id="12" name="Freeform 12" descr="4200"/>
          <p:cNvSpPr/>
          <p:nvPr/>
        </p:nvSpPr>
        <p:spPr>
          <a:xfrm>
            <a:off x="5719140" y="7110454"/>
            <a:ext cx="2262292" cy="2262292"/>
          </a:xfrm>
          <a:custGeom>
            <a:avLst/>
            <a:gdLst/>
            <a:ahLst/>
            <a:cxnLst/>
            <a:rect l="l" t="t" r="r" b="b"/>
            <a:pathLst>
              <a:path w="2262292" h="2262292">
                <a:moveTo>
                  <a:pt x="0" y="0"/>
                </a:moveTo>
                <a:lnTo>
                  <a:pt x="2262293" y="0"/>
                </a:lnTo>
                <a:lnTo>
                  <a:pt x="2262293" y="2262292"/>
                </a:lnTo>
                <a:lnTo>
                  <a:pt x="0" y="22622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212104" y="7699189"/>
            <a:ext cx="1608618" cy="85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85"/>
              </a:lnSpc>
              <a:spcBef>
                <a:spcPct val="0"/>
              </a:spcBef>
            </a:pPr>
            <a:r>
              <a:rPr lang="en-US" sz="5296" dirty="0">
                <a:solidFill>
                  <a:srgbClr val="5E376D"/>
                </a:solidFill>
                <a:latin typeface="Abhaya Libre Regular"/>
              </a:rPr>
              <a:t>4200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31389" y="7917912"/>
            <a:ext cx="9154403" cy="598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49"/>
              </a:lnSpc>
            </a:pPr>
            <a:r>
              <a:rPr lang="en-US" sz="3299" spc="98" dirty="0" err="1">
                <a:solidFill>
                  <a:srgbClr val="5E376D"/>
                </a:solidFill>
                <a:latin typeface="Abhaya Libre Regular"/>
              </a:rPr>
              <a:t>Dalībnieku</a:t>
            </a:r>
            <a:r>
              <a:rPr lang="en-US" sz="3299" spc="98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3299" spc="98" dirty="0" err="1">
                <a:solidFill>
                  <a:srgbClr val="5E376D"/>
                </a:solidFill>
                <a:latin typeface="Abhaya Libre Regular"/>
              </a:rPr>
              <a:t>skaits</a:t>
            </a:r>
            <a:r>
              <a:rPr lang="en-US" sz="3299" spc="98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3299" spc="98" dirty="0" err="1">
                <a:solidFill>
                  <a:srgbClr val="5E376D"/>
                </a:solidFill>
                <a:latin typeface="Abhaya Libre Regular"/>
              </a:rPr>
              <a:t>integrācijas</a:t>
            </a:r>
            <a:r>
              <a:rPr lang="en-US" sz="3299" spc="98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3299" spc="98" dirty="0" err="1">
                <a:solidFill>
                  <a:srgbClr val="5E376D"/>
                </a:solidFill>
                <a:latin typeface="Abhaya Libre Regular"/>
              </a:rPr>
              <a:t>kursos</a:t>
            </a:r>
            <a:endParaRPr lang="en-US" sz="3299" spc="98" dirty="0">
              <a:solidFill>
                <a:srgbClr val="5E376D"/>
              </a:solidFill>
              <a:latin typeface="Abhaya Libre 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8907" y="632777"/>
            <a:ext cx="3580602" cy="2685452"/>
          </a:xfrm>
          <a:custGeom>
            <a:avLst/>
            <a:gdLst/>
            <a:ahLst/>
            <a:cxnLst/>
            <a:rect l="l" t="t" r="r" b="b"/>
            <a:pathLst>
              <a:path w="3580602" h="2685452">
                <a:moveTo>
                  <a:pt x="0" y="0"/>
                </a:moveTo>
                <a:lnTo>
                  <a:pt x="3580602" y="0"/>
                </a:lnTo>
                <a:lnTo>
                  <a:pt x="3580602" y="2685452"/>
                </a:lnTo>
                <a:lnTo>
                  <a:pt x="0" y="26854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29047" y="1526516"/>
            <a:ext cx="2153222" cy="2153222"/>
          </a:xfrm>
          <a:custGeom>
            <a:avLst/>
            <a:gdLst/>
            <a:ahLst/>
            <a:cxnLst/>
            <a:rect l="l" t="t" r="r" b="b"/>
            <a:pathLst>
              <a:path w="2153222" h="2153222">
                <a:moveTo>
                  <a:pt x="0" y="0"/>
                </a:moveTo>
                <a:lnTo>
                  <a:pt x="2153222" y="0"/>
                </a:lnTo>
                <a:lnTo>
                  <a:pt x="2153222" y="2153222"/>
                </a:lnTo>
                <a:lnTo>
                  <a:pt x="0" y="21532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122567" y="4121698"/>
            <a:ext cx="2153222" cy="2153222"/>
          </a:xfrm>
          <a:custGeom>
            <a:avLst/>
            <a:gdLst/>
            <a:ahLst/>
            <a:cxnLst/>
            <a:rect l="l" t="t" r="r" b="b"/>
            <a:pathLst>
              <a:path w="2153222" h="2153222">
                <a:moveTo>
                  <a:pt x="0" y="0"/>
                </a:moveTo>
                <a:lnTo>
                  <a:pt x="2153222" y="0"/>
                </a:lnTo>
                <a:lnTo>
                  <a:pt x="2153222" y="2153222"/>
                </a:lnTo>
                <a:lnTo>
                  <a:pt x="0" y="21532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400800" y="7183786"/>
            <a:ext cx="2407349" cy="2407349"/>
          </a:xfrm>
          <a:custGeom>
            <a:avLst/>
            <a:gdLst/>
            <a:ahLst/>
            <a:cxnLst/>
            <a:rect l="l" t="t" r="r" b="b"/>
            <a:pathLst>
              <a:path w="2407349" h="2407349">
                <a:moveTo>
                  <a:pt x="0" y="0"/>
                </a:moveTo>
                <a:lnTo>
                  <a:pt x="2407348" y="0"/>
                </a:lnTo>
                <a:lnTo>
                  <a:pt x="2407348" y="2407349"/>
                </a:lnTo>
                <a:lnTo>
                  <a:pt x="0" y="2407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08907" y="5512181"/>
            <a:ext cx="5169432" cy="3053216"/>
          </a:xfrm>
          <a:custGeom>
            <a:avLst/>
            <a:gdLst/>
            <a:ahLst/>
            <a:cxnLst/>
            <a:rect l="l" t="t" r="r" b="b"/>
            <a:pathLst>
              <a:path w="5169432" h="3053216">
                <a:moveTo>
                  <a:pt x="0" y="0"/>
                </a:moveTo>
                <a:lnTo>
                  <a:pt x="5169432" y="0"/>
                </a:lnTo>
                <a:lnTo>
                  <a:pt x="5169432" y="3053216"/>
                </a:lnTo>
                <a:lnTo>
                  <a:pt x="0" y="30532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511" r="-2511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156121" y="585152"/>
            <a:ext cx="1123622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09"/>
              </a:lnSpc>
              <a:spcBef>
                <a:spcPct val="0"/>
              </a:spcBef>
            </a:pPr>
            <a:r>
              <a:rPr lang="en-US" sz="3699" spc="110">
                <a:solidFill>
                  <a:srgbClr val="5E376D"/>
                </a:solidFill>
                <a:latin typeface="Abhaya Libre Regular Bold"/>
              </a:rPr>
              <a:t>6. Latviešu valodas mācības trešo valstu pilsoņiem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96599" y="2161570"/>
            <a:ext cx="2153222" cy="715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7"/>
              </a:lnSpc>
              <a:spcBef>
                <a:spcPct val="0"/>
              </a:spcBef>
            </a:pPr>
            <a:r>
              <a:rPr lang="en-US" sz="4421" dirty="0">
                <a:solidFill>
                  <a:srgbClr val="5E376D"/>
                </a:solidFill>
                <a:latin typeface="Abhaya Libre Regular"/>
              </a:rPr>
              <a:t>13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93832" y="2184554"/>
            <a:ext cx="10760768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67"/>
              </a:lnSpc>
            </a:pPr>
            <a:r>
              <a:rPr lang="en-US" sz="3821" dirty="0" err="1">
                <a:solidFill>
                  <a:srgbClr val="5E376D"/>
                </a:solidFill>
                <a:latin typeface="Abhaya Libre Regular"/>
              </a:rPr>
              <a:t>projektus</a:t>
            </a:r>
            <a:r>
              <a:rPr lang="en-US" sz="3821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3821" dirty="0" err="1">
                <a:solidFill>
                  <a:srgbClr val="5E376D"/>
                </a:solidFill>
                <a:latin typeface="Abhaya Libre Regular"/>
              </a:rPr>
              <a:t>īstenoja</a:t>
            </a:r>
            <a:r>
              <a:rPr lang="en-US" sz="3821" dirty="0">
                <a:solidFill>
                  <a:srgbClr val="5E376D"/>
                </a:solidFill>
                <a:latin typeface="Abhaya Libre Regular"/>
              </a:rPr>
              <a:t> 1 </a:t>
            </a:r>
            <a:r>
              <a:rPr lang="en-US" sz="3821" dirty="0" err="1">
                <a:solidFill>
                  <a:srgbClr val="5E376D"/>
                </a:solidFill>
                <a:latin typeface="Abhaya Libre Regular"/>
              </a:rPr>
              <a:t>valsts</a:t>
            </a:r>
            <a:r>
              <a:rPr lang="en-US" sz="3821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3821" dirty="0" err="1">
                <a:solidFill>
                  <a:srgbClr val="5E376D"/>
                </a:solidFill>
                <a:latin typeface="Abhaya Libre Regular"/>
              </a:rPr>
              <a:t>aģentūra</a:t>
            </a:r>
            <a:r>
              <a:rPr lang="en-US" sz="3821" dirty="0">
                <a:solidFill>
                  <a:srgbClr val="5E376D"/>
                </a:solidFill>
                <a:latin typeface="Abhaya Libre Regular"/>
              </a:rPr>
              <a:t>, 1 </a:t>
            </a:r>
            <a:r>
              <a:rPr lang="en-US" sz="3821" dirty="0" err="1">
                <a:solidFill>
                  <a:srgbClr val="5E376D"/>
                </a:solidFill>
                <a:latin typeface="Abhaya Libre Regular"/>
              </a:rPr>
              <a:t>augstskola</a:t>
            </a:r>
            <a:r>
              <a:rPr lang="en-US" sz="3821" dirty="0">
                <a:solidFill>
                  <a:srgbClr val="5E376D"/>
                </a:solidFill>
                <a:latin typeface="Abhaya Libre Regular"/>
              </a:rPr>
              <a:t> </a:t>
            </a:r>
          </a:p>
          <a:p>
            <a:pPr algn="ctr">
              <a:lnSpc>
                <a:spcPts val="4967"/>
              </a:lnSpc>
              <a:spcBef>
                <a:spcPct val="0"/>
              </a:spcBef>
            </a:pPr>
            <a:r>
              <a:rPr lang="en-US" sz="3821" dirty="0">
                <a:solidFill>
                  <a:srgbClr val="5E376D"/>
                </a:solidFill>
                <a:latin typeface="Abhaya Libre Regular"/>
              </a:rPr>
              <a:t>un </a:t>
            </a:r>
            <a:r>
              <a:rPr lang="lv-LV" sz="3821" dirty="0">
                <a:solidFill>
                  <a:srgbClr val="5E376D"/>
                </a:solidFill>
                <a:latin typeface="Abhaya Libre Regular"/>
              </a:rPr>
              <a:t>4</a:t>
            </a:r>
            <a:r>
              <a:rPr lang="en-US" sz="3821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3821" dirty="0" err="1">
                <a:solidFill>
                  <a:srgbClr val="5E376D"/>
                </a:solidFill>
                <a:latin typeface="Abhaya Libre Regular"/>
              </a:rPr>
              <a:t>nevalstiskās</a:t>
            </a:r>
            <a:r>
              <a:rPr lang="en-US" sz="3821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3821" dirty="0" err="1">
                <a:solidFill>
                  <a:srgbClr val="5E376D"/>
                </a:solidFill>
                <a:latin typeface="Abhaya Libre Regular"/>
              </a:rPr>
              <a:t>organizācijas</a:t>
            </a:r>
            <a:r>
              <a:rPr lang="en-US" sz="3821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lv-LV" sz="3821" dirty="0">
                <a:solidFill>
                  <a:srgbClr val="5E376D"/>
                </a:solidFill>
                <a:latin typeface="Abhaya Libre Regular"/>
              </a:rPr>
              <a:t>4 projektu iesniegumu atlases kārtās</a:t>
            </a:r>
            <a:endParaRPr lang="en-US" sz="3821" dirty="0">
              <a:solidFill>
                <a:srgbClr val="5E376D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153555" y="4805356"/>
            <a:ext cx="2153222" cy="715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7"/>
              </a:lnSpc>
              <a:spcBef>
                <a:spcPct val="0"/>
              </a:spcBef>
            </a:pPr>
            <a:r>
              <a:rPr lang="en-US" sz="4421" dirty="0">
                <a:solidFill>
                  <a:srgbClr val="5E376D"/>
                </a:solidFill>
                <a:latin typeface="Abhaya Libre Regular"/>
              </a:rPr>
              <a:t>4 613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15889" y="4884437"/>
            <a:ext cx="8052892" cy="627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7"/>
              </a:lnSpc>
              <a:spcBef>
                <a:spcPct val="0"/>
              </a:spcBef>
            </a:pPr>
            <a:r>
              <a:rPr lang="en-US" sz="3821">
                <a:solidFill>
                  <a:srgbClr val="5E376D"/>
                </a:solidFill>
                <a:latin typeface="Abhaya Libre Regular"/>
              </a:rPr>
              <a:t>latviešu valodu apguvušo personu skaits,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27863" y="8047111"/>
            <a:ext cx="2153222" cy="663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7"/>
              </a:lnSpc>
              <a:spcBef>
                <a:spcPct val="0"/>
              </a:spcBef>
            </a:pPr>
            <a:r>
              <a:rPr lang="en-US" sz="4021" dirty="0">
                <a:solidFill>
                  <a:srgbClr val="5E376D"/>
                </a:solidFill>
                <a:latin typeface="Abhaya Libre Regular"/>
              </a:rPr>
              <a:t>2,09 </a:t>
            </a:r>
            <a:r>
              <a:rPr lang="en-US" sz="4021" dirty="0" err="1">
                <a:solidFill>
                  <a:srgbClr val="5E376D"/>
                </a:solidFill>
                <a:latin typeface="Abhaya Libre Regular"/>
              </a:rPr>
              <a:t>milj</a:t>
            </a:r>
            <a:r>
              <a:rPr lang="en-US" sz="4021" dirty="0">
                <a:solidFill>
                  <a:srgbClr val="5E376D"/>
                </a:solidFill>
                <a:latin typeface="Abhaya Libre Regular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58982" y="8064507"/>
            <a:ext cx="8664723" cy="64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8"/>
              </a:lnSpc>
              <a:spcBef>
                <a:spcPct val="0"/>
              </a:spcBef>
            </a:pPr>
            <a:r>
              <a:rPr lang="en-US" sz="3968">
                <a:solidFill>
                  <a:srgbClr val="5E376D"/>
                </a:solidFill>
                <a:latin typeface="Abhaya Libre Regular"/>
              </a:rPr>
              <a:t>Izlietotais finansējums projektu ieviešanai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111584"/>
          </a:xfrm>
          <a:custGeom>
            <a:avLst/>
            <a:gdLst/>
            <a:ahLst/>
            <a:cxnLst/>
            <a:rect l="l" t="t" r="r" b="b"/>
            <a:pathLst>
              <a:path w="18288000" h="10111584">
                <a:moveTo>
                  <a:pt x="0" y="0"/>
                </a:moveTo>
                <a:lnTo>
                  <a:pt x="18288000" y="0"/>
                </a:lnTo>
                <a:lnTo>
                  <a:pt x="18288000" y="10111584"/>
                </a:lnTo>
                <a:lnTo>
                  <a:pt x="0" y="101115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09" b="-2659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04771" y="3310077"/>
            <a:ext cx="1596434" cy="1596434"/>
          </a:xfrm>
          <a:custGeom>
            <a:avLst/>
            <a:gdLst/>
            <a:ahLst/>
            <a:cxnLst/>
            <a:rect l="l" t="t" r="r" b="b"/>
            <a:pathLst>
              <a:path w="1596434" h="1596434">
                <a:moveTo>
                  <a:pt x="0" y="0"/>
                </a:moveTo>
                <a:lnTo>
                  <a:pt x="1596434" y="0"/>
                </a:lnTo>
                <a:lnTo>
                  <a:pt x="1596434" y="1596434"/>
                </a:lnTo>
                <a:lnTo>
                  <a:pt x="0" y="1596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604771" y="5305534"/>
            <a:ext cx="1911551" cy="1911551"/>
          </a:xfrm>
          <a:custGeom>
            <a:avLst/>
            <a:gdLst/>
            <a:ahLst/>
            <a:cxnLst/>
            <a:rect l="l" t="t" r="r" b="b"/>
            <a:pathLst>
              <a:path w="1911551" h="1911551">
                <a:moveTo>
                  <a:pt x="0" y="0"/>
                </a:moveTo>
                <a:lnTo>
                  <a:pt x="1911550" y="0"/>
                </a:lnTo>
                <a:lnTo>
                  <a:pt x="1911550" y="1911550"/>
                </a:lnTo>
                <a:lnTo>
                  <a:pt x="0" y="19115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85559" y="7569618"/>
            <a:ext cx="2407349" cy="2407349"/>
          </a:xfrm>
          <a:custGeom>
            <a:avLst/>
            <a:gdLst/>
            <a:ahLst/>
            <a:cxnLst/>
            <a:rect l="l" t="t" r="r" b="b"/>
            <a:pathLst>
              <a:path w="2407349" h="2407349">
                <a:moveTo>
                  <a:pt x="0" y="0"/>
                </a:moveTo>
                <a:lnTo>
                  <a:pt x="2407349" y="0"/>
                </a:lnTo>
                <a:lnTo>
                  <a:pt x="2407349" y="2407349"/>
                </a:lnTo>
                <a:lnTo>
                  <a:pt x="0" y="24073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346170" y="1610728"/>
            <a:ext cx="1596434" cy="1596434"/>
          </a:xfrm>
          <a:custGeom>
            <a:avLst/>
            <a:gdLst/>
            <a:ahLst/>
            <a:cxnLst/>
            <a:rect l="l" t="t" r="r" b="b"/>
            <a:pathLst>
              <a:path w="1596434" h="1596434">
                <a:moveTo>
                  <a:pt x="0" y="0"/>
                </a:moveTo>
                <a:lnTo>
                  <a:pt x="1596434" y="0"/>
                </a:lnTo>
                <a:lnTo>
                  <a:pt x="1596434" y="1596433"/>
                </a:lnTo>
                <a:lnTo>
                  <a:pt x="0" y="15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73011" y="7569618"/>
            <a:ext cx="5183948" cy="2575875"/>
          </a:xfrm>
          <a:custGeom>
            <a:avLst/>
            <a:gdLst/>
            <a:ahLst/>
            <a:cxnLst/>
            <a:rect l="l" t="t" r="r" b="b"/>
            <a:pathLst>
              <a:path w="5183948" h="2575875">
                <a:moveTo>
                  <a:pt x="0" y="0"/>
                </a:moveTo>
                <a:lnTo>
                  <a:pt x="5183948" y="0"/>
                </a:lnTo>
                <a:lnTo>
                  <a:pt x="5183948" y="2575875"/>
                </a:lnTo>
                <a:lnTo>
                  <a:pt x="0" y="25758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3512" y="164618"/>
            <a:ext cx="3874008" cy="2438586"/>
          </a:xfrm>
          <a:custGeom>
            <a:avLst/>
            <a:gdLst/>
            <a:ahLst/>
            <a:cxnLst/>
            <a:rect l="l" t="t" r="r" b="b"/>
            <a:pathLst>
              <a:path w="3874008" h="2438586">
                <a:moveTo>
                  <a:pt x="0" y="0"/>
                </a:moveTo>
                <a:lnTo>
                  <a:pt x="3874009" y="0"/>
                </a:lnTo>
                <a:lnTo>
                  <a:pt x="3874009" y="2438586"/>
                </a:lnTo>
                <a:lnTo>
                  <a:pt x="0" y="24385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156121" y="585152"/>
            <a:ext cx="11236226" cy="1219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09"/>
              </a:lnSpc>
              <a:spcBef>
                <a:spcPct val="0"/>
              </a:spcBef>
            </a:pPr>
            <a:r>
              <a:rPr lang="en-US" sz="3699" spc="110">
                <a:solidFill>
                  <a:srgbClr val="5E376D"/>
                </a:solidFill>
                <a:latin typeface="Abhaya Libre Regular Bold"/>
              </a:rPr>
              <a:t>7. Imigrantu integrāciju veicinoši pasākumi, iesaistot masu medijus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26377" y="3668003"/>
            <a:ext cx="2153222" cy="715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7"/>
              </a:lnSpc>
              <a:spcBef>
                <a:spcPct val="0"/>
              </a:spcBef>
            </a:pPr>
            <a:r>
              <a:rPr lang="en-US" sz="4421" dirty="0">
                <a:solidFill>
                  <a:srgbClr val="5E376D"/>
                </a:solidFill>
                <a:latin typeface="Abhaya Libre Regular"/>
              </a:rPr>
              <a:t>29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85559" y="2012558"/>
            <a:ext cx="11236226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7"/>
              </a:lnSpc>
              <a:spcBef>
                <a:spcPct val="0"/>
              </a:spcBef>
            </a:pPr>
            <a:r>
              <a:rPr lang="en-US" sz="4021" dirty="0" err="1">
                <a:solidFill>
                  <a:srgbClr val="5E376D"/>
                </a:solidFill>
                <a:latin typeface="Abhaya Libre Regular"/>
              </a:rPr>
              <a:t>projektus</a:t>
            </a:r>
            <a:r>
              <a:rPr lang="en-US" sz="4021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4021" dirty="0" err="1">
                <a:solidFill>
                  <a:srgbClr val="5E376D"/>
                </a:solidFill>
                <a:latin typeface="Abhaya Libre Regular"/>
              </a:rPr>
              <a:t>īstenoja</a:t>
            </a:r>
            <a:r>
              <a:rPr lang="en-US" sz="4021" dirty="0">
                <a:solidFill>
                  <a:srgbClr val="5E376D"/>
                </a:solidFill>
                <a:latin typeface="Abhaya Libre Regular"/>
              </a:rPr>
              <a:t> 2 </a:t>
            </a:r>
            <a:r>
              <a:rPr lang="en-US" sz="4021" dirty="0" err="1">
                <a:solidFill>
                  <a:srgbClr val="5E376D"/>
                </a:solidFill>
                <a:latin typeface="Abhaya Libre Regular"/>
              </a:rPr>
              <a:t>augstskolas</a:t>
            </a:r>
            <a:r>
              <a:rPr lang="lv-LV" sz="4021" dirty="0">
                <a:solidFill>
                  <a:srgbClr val="5E376D"/>
                </a:solidFill>
                <a:latin typeface="Abhaya Libre Regular"/>
              </a:rPr>
              <a:t> 2 projektu iesniegumu atlases kārtās</a:t>
            </a:r>
            <a:r>
              <a:rPr lang="en-US" sz="4021" dirty="0">
                <a:solidFill>
                  <a:srgbClr val="5E376D"/>
                </a:solidFill>
                <a:latin typeface="Abhaya Libre Regular"/>
              </a:rPr>
              <a:t>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77575" y="5903623"/>
            <a:ext cx="2153222" cy="715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7"/>
              </a:lnSpc>
              <a:spcBef>
                <a:spcPct val="0"/>
              </a:spcBef>
            </a:pPr>
            <a:r>
              <a:rPr lang="en-US" sz="4421">
                <a:solidFill>
                  <a:srgbClr val="5E376D"/>
                </a:solidFill>
                <a:latin typeface="Abhaya Libre Regular"/>
              </a:rPr>
              <a:t>146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12622" y="6088796"/>
            <a:ext cx="12025059" cy="1164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7"/>
              </a:lnSpc>
            </a:pPr>
            <a:r>
              <a:rPr lang="en-US" sz="3559">
                <a:solidFill>
                  <a:srgbClr val="5E376D"/>
                </a:solidFill>
                <a:latin typeface="Abhaya Libre Regular"/>
              </a:rPr>
              <a:t>Masu mediju pārstāvju skaits, kuriem nodrošināti mācību </a:t>
            </a:r>
          </a:p>
          <a:p>
            <a:pPr algn="ctr">
              <a:lnSpc>
                <a:spcPts val="4627"/>
              </a:lnSpc>
              <a:spcBef>
                <a:spcPct val="0"/>
              </a:spcBef>
            </a:pPr>
            <a:r>
              <a:rPr lang="en-US" sz="3559">
                <a:solidFill>
                  <a:srgbClr val="5E376D"/>
                </a:solidFill>
                <a:latin typeface="Abhaya Libre Regular"/>
              </a:rPr>
              <a:t>kursi par trešo valstu pilsoņu integrācijas jautājumiem,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12622" y="8203833"/>
            <a:ext cx="2153222" cy="1091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7"/>
              </a:lnSpc>
              <a:spcBef>
                <a:spcPct val="0"/>
              </a:spcBef>
            </a:pPr>
            <a:r>
              <a:rPr lang="en-US" sz="3321">
                <a:solidFill>
                  <a:srgbClr val="5E376D"/>
                </a:solidFill>
                <a:latin typeface="Abhaya Libre Regular"/>
              </a:rPr>
              <a:t>299 344 </a:t>
            </a:r>
            <a:r>
              <a:rPr lang="en-US" sz="3321">
                <a:solidFill>
                  <a:srgbClr val="5E376D"/>
                </a:solidFill>
                <a:latin typeface="Abhaya Libre Regular Italics"/>
              </a:rPr>
              <a:t>euro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91732" y="8725668"/>
            <a:ext cx="8664723" cy="64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8"/>
              </a:lnSpc>
              <a:spcBef>
                <a:spcPct val="0"/>
              </a:spcBef>
            </a:pPr>
            <a:r>
              <a:rPr lang="en-US" sz="3968">
                <a:solidFill>
                  <a:srgbClr val="5E376D"/>
                </a:solidFill>
                <a:latin typeface="Abhaya Libre Regular"/>
              </a:rPr>
              <a:t>Izlietotais finansējums projektu ieviešanai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12622" y="3658116"/>
            <a:ext cx="10545028" cy="115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9"/>
              </a:lnSpc>
              <a:spcBef>
                <a:spcPct val="0"/>
              </a:spcBef>
            </a:pPr>
            <a:r>
              <a:rPr lang="en-US" sz="3514">
                <a:solidFill>
                  <a:srgbClr val="5E376D"/>
                </a:solidFill>
                <a:latin typeface="Abhaya Libre Regular"/>
              </a:rPr>
              <a:t>Masu mediju skaits, kura satura kvalitāte par projekta mērķa grupa integrāciju ir uzlabota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09851" y="1971564"/>
            <a:ext cx="928503" cy="671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1"/>
              </a:lnSpc>
              <a:spcBef>
                <a:spcPct val="0"/>
              </a:spcBef>
            </a:pPr>
            <a:r>
              <a:rPr lang="en-US" sz="4131" dirty="0">
                <a:solidFill>
                  <a:srgbClr val="5E376D"/>
                </a:solidFill>
                <a:latin typeface="Abhaya Libre Regular"/>
              </a:rPr>
              <a:t> 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77683" y="394970"/>
            <a:ext cx="11236226" cy="1219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09"/>
              </a:lnSpc>
              <a:spcBef>
                <a:spcPct val="0"/>
              </a:spcBef>
            </a:pPr>
            <a:r>
              <a:rPr lang="en-US" sz="3699" spc="110" dirty="0">
                <a:solidFill>
                  <a:srgbClr val="5E376D"/>
                </a:solidFill>
                <a:latin typeface="Abhaya Libre Regular Bold"/>
              </a:rPr>
              <a:t>8. </a:t>
            </a:r>
            <a:r>
              <a:rPr lang="en-US" sz="3699" spc="110" dirty="0" err="1">
                <a:solidFill>
                  <a:srgbClr val="5E376D"/>
                </a:solidFill>
                <a:latin typeface="Abhaya Libre Regular Bold"/>
              </a:rPr>
              <a:t>Programmas</a:t>
            </a:r>
            <a:r>
              <a:rPr lang="en-US" sz="3699" spc="110" dirty="0">
                <a:solidFill>
                  <a:srgbClr val="5E376D"/>
                </a:solidFill>
                <a:latin typeface="Abhaya Libre Regular Bold"/>
              </a:rPr>
              <a:t>, kas </a:t>
            </a:r>
            <a:r>
              <a:rPr lang="en-US" sz="3699" spc="110" dirty="0" err="1">
                <a:solidFill>
                  <a:srgbClr val="5E376D"/>
                </a:solidFill>
                <a:latin typeface="Abhaya Libre Regular Bold"/>
              </a:rPr>
              <a:t>uzlabo</a:t>
            </a:r>
            <a:r>
              <a:rPr lang="en-US" sz="3699" spc="110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3699" spc="110" dirty="0" err="1">
                <a:solidFill>
                  <a:srgbClr val="5E376D"/>
                </a:solidFill>
                <a:latin typeface="Abhaya Libre Regular Bold"/>
              </a:rPr>
              <a:t>imigrantu</a:t>
            </a:r>
            <a:r>
              <a:rPr lang="en-US" sz="3699" spc="110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3699" spc="110" dirty="0" err="1">
                <a:solidFill>
                  <a:srgbClr val="5E376D"/>
                </a:solidFill>
                <a:latin typeface="Abhaya Libre Regular Bold"/>
              </a:rPr>
              <a:t>līdzdalību</a:t>
            </a:r>
            <a:r>
              <a:rPr lang="en-US" sz="3699" spc="110" dirty="0">
                <a:solidFill>
                  <a:srgbClr val="5E376D"/>
                </a:solidFill>
                <a:latin typeface="Abhaya Libre Regular Bold"/>
              </a:rPr>
              <a:t> (</a:t>
            </a:r>
            <a:r>
              <a:rPr lang="en-US" sz="3699" spc="110" dirty="0" err="1">
                <a:solidFill>
                  <a:srgbClr val="5E376D"/>
                </a:solidFill>
                <a:latin typeface="Abhaya Libre Regular Bold"/>
              </a:rPr>
              <a:t>integrācijas</a:t>
            </a:r>
            <a:r>
              <a:rPr lang="en-US" sz="3699" spc="110" dirty="0">
                <a:solidFill>
                  <a:srgbClr val="5E376D"/>
                </a:solidFill>
                <a:latin typeface="Abhaya Libre Regular Bold"/>
              </a:rPr>
              <a:t> </a:t>
            </a:r>
            <a:r>
              <a:rPr lang="en-US" sz="3699" spc="110" dirty="0" err="1">
                <a:solidFill>
                  <a:srgbClr val="5E376D"/>
                </a:solidFill>
                <a:latin typeface="Abhaya Libre Regular Bold"/>
              </a:rPr>
              <a:t>kursi</a:t>
            </a:r>
            <a:r>
              <a:rPr lang="en-US" sz="3699" spc="110" dirty="0">
                <a:solidFill>
                  <a:srgbClr val="5E376D"/>
                </a:solidFill>
                <a:latin typeface="Abhaya Libre Regular Bold"/>
              </a:rPr>
              <a:t>) </a:t>
            </a:r>
          </a:p>
        </p:txBody>
      </p:sp>
      <p:sp>
        <p:nvSpPr>
          <p:cNvPr id="3" name="Freeform 3"/>
          <p:cNvSpPr/>
          <p:nvPr/>
        </p:nvSpPr>
        <p:spPr>
          <a:xfrm>
            <a:off x="4832402" y="1329691"/>
            <a:ext cx="1604004" cy="1582618"/>
          </a:xfrm>
          <a:custGeom>
            <a:avLst/>
            <a:gdLst/>
            <a:ahLst/>
            <a:cxnLst/>
            <a:rect l="l" t="t" r="r" b="b"/>
            <a:pathLst>
              <a:path w="1381697" h="1381697">
                <a:moveTo>
                  <a:pt x="0" y="0"/>
                </a:moveTo>
                <a:lnTo>
                  <a:pt x="1381697" y="0"/>
                </a:lnTo>
                <a:lnTo>
                  <a:pt x="1381697" y="1381697"/>
                </a:lnTo>
                <a:lnTo>
                  <a:pt x="0" y="1381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634404" y="3295229"/>
            <a:ext cx="1848271" cy="1848271"/>
          </a:xfrm>
          <a:custGeom>
            <a:avLst/>
            <a:gdLst/>
            <a:ahLst/>
            <a:cxnLst/>
            <a:rect l="l" t="t" r="r" b="b"/>
            <a:pathLst>
              <a:path w="1848271" h="1848271">
                <a:moveTo>
                  <a:pt x="0" y="0"/>
                </a:moveTo>
                <a:lnTo>
                  <a:pt x="1848270" y="0"/>
                </a:lnTo>
                <a:lnTo>
                  <a:pt x="1848270" y="1848271"/>
                </a:lnTo>
                <a:lnTo>
                  <a:pt x="0" y="1848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756581" y="7429622"/>
            <a:ext cx="1801958" cy="1801958"/>
          </a:xfrm>
          <a:custGeom>
            <a:avLst/>
            <a:gdLst/>
            <a:ahLst/>
            <a:cxnLst/>
            <a:rect l="l" t="t" r="r" b="b"/>
            <a:pathLst>
              <a:path w="1801958" h="1801958">
                <a:moveTo>
                  <a:pt x="0" y="0"/>
                </a:moveTo>
                <a:lnTo>
                  <a:pt x="1801958" y="0"/>
                </a:lnTo>
                <a:lnTo>
                  <a:pt x="1801958" y="1801957"/>
                </a:lnTo>
                <a:lnTo>
                  <a:pt x="0" y="18019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40089" y="207175"/>
            <a:ext cx="3660982" cy="2738415"/>
          </a:xfrm>
          <a:custGeom>
            <a:avLst/>
            <a:gdLst/>
            <a:ahLst/>
            <a:cxnLst/>
            <a:rect l="l" t="t" r="r" b="b"/>
            <a:pathLst>
              <a:path w="3660982" h="2738415">
                <a:moveTo>
                  <a:pt x="0" y="0"/>
                </a:moveTo>
                <a:lnTo>
                  <a:pt x="3660983" y="0"/>
                </a:lnTo>
                <a:lnTo>
                  <a:pt x="3660983" y="2738414"/>
                </a:lnTo>
                <a:lnTo>
                  <a:pt x="0" y="27384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0089" y="5386238"/>
            <a:ext cx="3409834" cy="4558602"/>
          </a:xfrm>
          <a:custGeom>
            <a:avLst/>
            <a:gdLst/>
            <a:ahLst/>
            <a:cxnLst/>
            <a:rect l="l" t="t" r="r" b="b"/>
            <a:pathLst>
              <a:path w="3409834" h="4558602">
                <a:moveTo>
                  <a:pt x="0" y="0"/>
                </a:moveTo>
                <a:lnTo>
                  <a:pt x="3409834" y="0"/>
                </a:lnTo>
                <a:lnTo>
                  <a:pt x="3409834" y="4558602"/>
                </a:lnTo>
                <a:lnTo>
                  <a:pt x="0" y="45586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557793" y="1739743"/>
            <a:ext cx="2153222" cy="715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7"/>
              </a:lnSpc>
              <a:spcBef>
                <a:spcPct val="0"/>
              </a:spcBef>
            </a:pPr>
            <a:r>
              <a:rPr lang="en-US" sz="4421" dirty="0">
                <a:solidFill>
                  <a:srgbClr val="5E376D"/>
                </a:solidFill>
                <a:latin typeface="Abhaya Libre Regular"/>
              </a:rPr>
              <a:t>10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36406" y="1810011"/>
            <a:ext cx="11699194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7"/>
              </a:lnSpc>
              <a:spcBef>
                <a:spcPct val="0"/>
              </a:spcBef>
            </a:pPr>
            <a:r>
              <a:rPr lang="en-US" sz="4021" dirty="0" err="1">
                <a:solidFill>
                  <a:srgbClr val="5E376D"/>
                </a:solidFill>
                <a:latin typeface="Abhaya Libre Regular"/>
              </a:rPr>
              <a:t>projektus</a:t>
            </a:r>
            <a:r>
              <a:rPr lang="en-US" sz="4021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4021" dirty="0" err="1">
                <a:solidFill>
                  <a:srgbClr val="5E376D"/>
                </a:solidFill>
                <a:latin typeface="Abhaya Libre Regular"/>
              </a:rPr>
              <a:t>īstenoja</a:t>
            </a:r>
            <a:r>
              <a:rPr lang="en-US" sz="4021" dirty="0">
                <a:solidFill>
                  <a:srgbClr val="5E376D"/>
                </a:solidFill>
                <a:latin typeface="Abhaya Libre Regular"/>
              </a:rPr>
              <a:t> 1 </a:t>
            </a:r>
            <a:r>
              <a:rPr lang="en-US" sz="4021" dirty="0" err="1">
                <a:solidFill>
                  <a:srgbClr val="5E376D"/>
                </a:solidFill>
                <a:latin typeface="Abhaya Libre Regular"/>
              </a:rPr>
              <a:t>valsts</a:t>
            </a:r>
            <a:r>
              <a:rPr lang="en-US" sz="4021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4021" dirty="0" err="1">
                <a:solidFill>
                  <a:srgbClr val="5E376D"/>
                </a:solidFill>
                <a:latin typeface="Abhaya Libre Regular"/>
              </a:rPr>
              <a:t>aģentūra</a:t>
            </a:r>
            <a:r>
              <a:rPr lang="en-US" sz="4021" dirty="0">
                <a:solidFill>
                  <a:srgbClr val="5E376D"/>
                </a:solidFill>
                <a:latin typeface="Abhaya Libre Regular"/>
              </a:rPr>
              <a:t> un 6 </a:t>
            </a:r>
            <a:r>
              <a:rPr lang="en-US" sz="4021" dirty="0" err="1">
                <a:solidFill>
                  <a:srgbClr val="5E376D"/>
                </a:solidFill>
                <a:latin typeface="Abhaya Libre Regular"/>
              </a:rPr>
              <a:t>nevalstiskās</a:t>
            </a:r>
            <a:r>
              <a:rPr lang="en-US" sz="4021" dirty="0">
                <a:solidFill>
                  <a:srgbClr val="5E376D"/>
                </a:solidFill>
                <a:latin typeface="Abhaya Libre Regular"/>
              </a:rPr>
              <a:t> </a:t>
            </a:r>
            <a:r>
              <a:rPr lang="en-US" sz="4021" dirty="0" err="1">
                <a:solidFill>
                  <a:srgbClr val="5E376D"/>
                </a:solidFill>
                <a:latin typeface="Abhaya Libre Regular"/>
              </a:rPr>
              <a:t>organizācijas</a:t>
            </a:r>
            <a:r>
              <a:rPr lang="en-US" sz="4021" dirty="0">
                <a:solidFill>
                  <a:srgbClr val="5E376D"/>
                </a:solidFill>
                <a:latin typeface="Abhaya Libre Regular"/>
              </a:rPr>
              <a:t>  </a:t>
            </a:r>
            <a:r>
              <a:rPr lang="lv-LV" sz="4021" dirty="0">
                <a:solidFill>
                  <a:srgbClr val="5E376D"/>
                </a:solidFill>
                <a:latin typeface="Abhaya Libre Regular"/>
              </a:rPr>
              <a:t>4 projektu iesniegumu atlases kārtās </a:t>
            </a:r>
            <a:endParaRPr lang="en-US" sz="4021" dirty="0">
              <a:solidFill>
                <a:srgbClr val="5E376D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81928" y="3949358"/>
            <a:ext cx="2153222" cy="715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7"/>
              </a:lnSpc>
              <a:spcBef>
                <a:spcPct val="0"/>
              </a:spcBef>
            </a:pPr>
            <a:r>
              <a:rPr lang="en-US" sz="4421" dirty="0">
                <a:solidFill>
                  <a:srgbClr val="5E376D"/>
                </a:solidFill>
                <a:latin typeface="Abhaya Libre Regular"/>
              </a:rPr>
              <a:t>3786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68531" y="4084337"/>
            <a:ext cx="12025059" cy="698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7"/>
              </a:lnSpc>
              <a:spcBef>
                <a:spcPct val="0"/>
              </a:spcBef>
            </a:pPr>
            <a:r>
              <a:rPr lang="en-US" sz="4259">
                <a:solidFill>
                  <a:srgbClr val="5E376D"/>
                </a:solidFill>
                <a:latin typeface="Abhaya Libre Regular"/>
              </a:rPr>
              <a:t>Integrācijas kursu dalībnieku skaits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83129" y="7924086"/>
            <a:ext cx="1358724" cy="935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8"/>
              </a:lnSpc>
            </a:pPr>
            <a:r>
              <a:rPr lang="en-US" sz="2837" dirty="0">
                <a:solidFill>
                  <a:srgbClr val="5E376D"/>
                </a:solidFill>
                <a:latin typeface="Abhaya Libre Regular"/>
              </a:rPr>
              <a:t>1,1  </a:t>
            </a:r>
            <a:r>
              <a:rPr lang="en-US" sz="2837" dirty="0" err="1">
                <a:solidFill>
                  <a:srgbClr val="5E376D"/>
                </a:solidFill>
                <a:latin typeface="Abhaya Libre Regular"/>
              </a:rPr>
              <a:t>milj</a:t>
            </a:r>
            <a:r>
              <a:rPr lang="en-US" sz="2837" dirty="0">
                <a:solidFill>
                  <a:srgbClr val="5E376D"/>
                </a:solidFill>
                <a:latin typeface="Abhaya Libre Regular"/>
              </a:rPr>
              <a:t>.</a:t>
            </a:r>
          </a:p>
          <a:p>
            <a:pPr algn="ctr">
              <a:lnSpc>
                <a:spcPts val="3688"/>
              </a:lnSpc>
              <a:spcBef>
                <a:spcPct val="0"/>
              </a:spcBef>
            </a:pPr>
            <a:r>
              <a:rPr lang="en-US" sz="2837" dirty="0">
                <a:solidFill>
                  <a:srgbClr val="5E376D"/>
                </a:solidFill>
                <a:latin typeface="Abhaya Libre Regular Italics"/>
              </a:rPr>
              <a:t>euro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49186" y="8127384"/>
            <a:ext cx="8664723" cy="64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8"/>
              </a:lnSpc>
              <a:spcBef>
                <a:spcPct val="0"/>
              </a:spcBef>
            </a:pPr>
            <a:r>
              <a:rPr lang="en-US" sz="3968">
                <a:solidFill>
                  <a:srgbClr val="5E376D"/>
                </a:solidFill>
                <a:latin typeface="Abhaya Libre Regular"/>
              </a:rPr>
              <a:t>Izlietotais finansējums projektu ieviešanai</a:t>
            </a:r>
          </a:p>
        </p:txBody>
      </p:sp>
      <p:sp>
        <p:nvSpPr>
          <p:cNvPr id="14" name="Freeform 14"/>
          <p:cNvSpPr/>
          <p:nvPr/>
        </p:nvSpPr>
        <p:spPr>
          <a:xfrm>
            <a:off x="5990837" y="5421130"/>
            <a:ext cx="1848271" cy="1848271"/>
          </a:xfrm>
          <a:custGeom>
            <a:avLst/>
            <a:gdLst/>
            <a:ahLst/>
            <a:cxnLst/>
            <a:rect l="l" t="t" r="r" b="b"/>
            <a:pathLst>
              <a:path w="1848271" h="1848271">
                <a:moveTo>
                  <a:pt x="0" y="0"/>
                </a:moveTo>
                <a:lnTo>
                  <a:pt x="1848271" y="0"/>
                </a:lnTo>
                <a:lnTo>
                  <a:pt x="1848271" y="1848271"/>
                </a:lnTo>
                <a:lnTo>
                  <a:pt x="0" y="1848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838362" y="5928874"/>
            <a:ext cx="2153222" cy="715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7"/>
              </a:lnSpc>
              <a:spcBef>
                <a:spcPct val="0"/>
              </a:spcBef>
            </a:pPr>
            <a:r>
              <a:rPr lang="en-US" sz="4421" dirty="0">
                <a:solidFill>
                  <a:srgbClr val="5E376D"/>
                </a:solidFill>
                <a:latin typeface="Abhaya Libre Regular"/>
              </a:rPr>
              <a:t>989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52026" y="5744744"/>
            <a:ext cx="9541564" cy="1201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3"/>
              </a:lnSpc>
              <a:spcBef>
                <a:spcPct val="0"/>
              </a:spcBef>
            </a:pPr>
            <a:r>
              <a:rPr lang="en-US" sz="3679">
                <a:solidFill>
                  <a:srgbClr val="5E376D"/>
                </a:solidFill>
                <a:latin typeface="Abhaya Libre Regular"/>
              </a:rPr>
              <a:t>Latviešu valodas sarunvalodas klubus apmeklējušie dalībnieki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562</Words>
  <Application>Microsoft Office PowerPoint</Application>
  <PresentationFormat>Pielāgots</PresentationFormat>
  <Paragraphs>106</Paragraphs>
  <Slides>14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14</vt:i4>
      </vt:variant>
    </vt:vector>
  </HeadingPairs>
  <TitlesOfParts>
    <vt:vector size="21" baseType="lpstr">
      <vt:lpstr>Abhaya Libre Regular Bold</vt:lpstr>
      <vt:lpstr>Aileron Regular</vt:lpstr>
      <vt:lpstr>Calibri</vt:lpstr>
      <vt:lpstr>Abhaya Libre Regular Italics</vt:lpstr>
      <vt:lpstr>Abhaya Libre Regular</vt:lpstr>
      <vt:lpstr>Arial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PMIF 2014.-2020. ieviešanas rezultati</dc:title>
  <dc:creator>Evija Vārna</dc:creator>
  <cp:lastModifiedBy>Evija Vārna</cp:lastModifiedBy>
  <cp:revision>6</cp:revision>
  <dcterms:created xsi:type="dcterms:W3CDTF">2006-08-16T00:00:00Z</dcterms:created>
  <dcterms:modified xsi:type="dcterms:W3CDTF">2023-06-29T08:13:01Z</dcterms:modified>
  <dc:identifier>DAFnEDt-ruE</dc:identifier>
</cp:coreProperties>
</file>