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84" r:id="rId2"/>
    <p:sldId id="360" r:id="rId3"/>
    <p:sldId id="361" r:id="rId4"/>
    <p:sldId id="359" r:id="rId5"/>
    <p:sldId id="362" r:id="rId6"/>
    <p:sldId id="354" r:id="rId7"/>
    <p:sldId id="356" r:id="rId8"/>
    <p:sldId id="357" r:id="rId9"/>
    <p:sldId id="365" r:id="rId10"/>
    <p:sldId id="364" r:id="rId11"/>
    <p:sldId id="355" r:id="rId12"/>
    <p:sldId id="351" r:id="rId13"/>
    <p:sldId id="366" r:id="rId14"/>
    <p:sldId id="367" r:id="rId15"/>
    <p:sldId id="368" r:id="rId16"/>
    <p:sldId id="338" r:id="rId17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1" autoAdjust="0"/>
    <p:restoredTop sz="95811" autoAdjust="0"/>
  </p:normalViewPr>
  <p:slideViewPr>
    <p:cSldViewPr>
      <p:cViewPr varScale="1">
        <p:scale>
          <a:sx n="136" d="100"/>
          <a:sy n="136" d="100"/>
        </p:scale>
        <p:origin x="12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2400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26.01.2022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26.01.2022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Paldies!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eej.lv/Ideju-Talk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720436" y="2190750"/>
            <a:ext cx="7772400" cy="6858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dirty="0"/>
              <a:t>Latviešu vēsturisko zemju un kultūrtelpu plāna </a:t>
            </a:r>
            <a:r>
              <a:rPr lang="lv-LV" dirty="0" smtClean="0"/>
              <a:t>izstrāde</a:t>
            </a:r>
            <a:br>
              <a:rPr lang="lv-LV" dirty="0" smtClean="0"/>
            </a:br>
            <a:r>
              <a:rPr lang="lv-LV" sz="2200" dirty="0" smtClean="0">
                <a:solidFill>
                  <a:srgbClr val="C00000"/>
                </a:solidFill>
              </a:rPr>
              <a:t>Vidzemes reģions un Rīga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0"/>
          </p:nvPr>
        </p:nvSpPr>
        <p:spPr>
          <a:xfrm>
            <a:off x="701964" y="3818082"/>
            <a:ext cx="7772400" cy="609600"/>
          </a:xfrm>
        </p:spPr>
        <p:txBody>
          <a:bodyPr/>
          <a:lstStyle/>
          <a:p>
            <a:r>
              <a:rPr lang="lv-LV" b="1" dirty="0"/>
              <a:t>Semināru cikls laikā no 2022. gada 18. līdz 26. </a:t>
            </a:r>
            <a:r>
              <a:rPr lang="lv-LV" b="1" dirty="0" smtClean="0"/>
              <a:t>janvārim</a:t>
            </a:r>
          </a:p>
          <a:p>
            <a:endParaRPr lang="lv-LV" b="1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685800" y="4400550"/>
            <a:ext cx="7772400" cy="30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792705" y="1225216"/>
            <a:ext cx="6741695" cy="35563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KULTŪRA</a:t>
            </a:r>
            <a:endParaRPr lang="lv-LV" sz="18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dirty="0"/>
              <a:t>Senās Hanzas pilsētas </a:t>
            </a:r>
            <a:r>
              <a:rPr lang="lv-LV" sz="1400" b="1" dirty="0"/>
              <a:t>Straupes </a:t>
            </a:r>
            <a:r>
              <a:rPr lang="lv-LV" sz="1400" dirty="0"/>
              <a:t>(</a:t>
            </a:r>
            <a:r>
              <a:rPr lang="lv-LV" sz="1400" dirty="0" err="1"/>
              <a:t>Roop</a:t>
            </a:r>
            <a:r>
              <a:rPr lang="lv-LV" sz="1400" dirty="0"/>
              <a:t>) </a:t>
            </a:r>
            <a:r>
              <a:rPr lang="lv-LV" sz="1400" b="1" dirty="0" err="1"/>
              <a:t>senpilsētas</a:t>
            </a:r>
            <a:r>
              <a:rPr lang="lv-LV" sz="1400" b="1" dirty="0"/>
              <a:t> </a:t>
            </a:r>
            <a:r>
              <a:rPr lang="lv-LV" sz="1400" b="1" dirty="0" smtClean="0"/>
              <a:t>kultūrainavas saglabāšana </a:t>
            </a:r>
            <a:r>
              <a:rPr lang="lv-LV" sz="1400" b="1" dirty="0"/>
              <a:t>un ilgtspējas </a:t>
            </a:r>
            <a:r>
              <a:rPr lang="lv-LV" sz="1400" b="1" dirty="0" smtClean="0"/>
              <a:t>nodrošināšana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dirty="0" smtClean="0"/>
              <a:t>Atbalsts </a:t>
            </a:r>
            <a:r>
              <a:rPr lang="lv-LV" sz="1400" b="1" dirty="0" smtClean="0"/>
              <a:t>kultūras pieminekļu </a:t>
            </a:r>
            <a:r>
              <a:rPr lang="lv-LV" sz="1400" dirty="0" smtClean="0"/>
              <a:t>(t.sk. Kokneses pilsdrupu) </a:t>
            </a:r>
            <a:r>
              <a:rPr lang="lv-LV" sz="1400" b="1" dirty="0" smtClean="0"/>
              <a:t>un  sakrālā mantojuma atjaunošanai, saglabāšanai un izpētei Koknesē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dirty="0" smtClean="0"/>
              <a:t>Atbalsts</a:t>
            </a:r>
            <a:r>
              <a:rPr lang="lv-LV" sz="1400" b="1" dirty="0" smtClean="0"/>
              <a:t> amatu </a:t>
            </a:r>
            <a:r>
              <a:rPr lang="lv-LV" sz="1400" b="1" dirty="0"/>
              <a:t>mājas </a:t>
            </a:r>
            <a:r>
              <a:rPr lang="lv-LV" sz="1400" b="1" dirty="0" smtClean="0"/>
              <a:t>izveidei Aizkraukles </a:t>
            </a:r>
            <a:r>
              <a:rPr lang="lv-LV" sz="1400" b="1" smtClean="0"/>
              <a:t>Vēstures un mākslas </a:t>
            </a:r>
            <a:r>
              <a:rPr lang="lv-LV" sz="1400" b="1" dirty="0" smtClean="0"/>
              <a:t>muzejā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ES" sz="1400" b="1" dirty="0" smtClean="0"/>
              <a:t>Gaujas </a:t>
            </a:r>
            <a:r>
              <a:rPr lang="es-ES" sz="1400" b="1" dirty="0"/>
              <a:t>lībiešu kultūras mantojuma</a:t>
            </a:r>
            <a:r>
              <a:rPr lang="lv-LV" sz="1400" b="1" dirty="0"/>
              <a:t> pētniecība,</a:t>
            </a:r>
            <a:r>
              <a:rPr lang="es-ES" sz="1400" b="1" dirty="0"/>
              <a:t> popularizēšana un pieejamība</a:t>
            </a:r>
            <a:r>
              <a:rPr lang="lv-LV" sz="1400" b="1" dirty="0"/>
              <a:t>s </a:t>
            </a:r>
            <a:r>
              <a:rPr lang="lv-LV" sz="1400" b="1" dirty="0" smtClean="0"/>
              <a:t>nodrošināšana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err="1"/>
              <a:t>Piebalgas</a:t>
            </a:r>
            <a:r>
              <a:rPr lang="lv-LV" sz="1400" b="1" dirty="0"/>
              <a:t> lielo lakatu aušanas prasmju apgūšanas un saglabāšanas </a:t>
            </a:r>
            <a:r>
              <a:rPr lang="lv-LV" sz="1400" b="1" dirty="0" smtClean="0"/>
              <a:t>digitālā ceļveža izstrāde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/>
              <a:t>Latvijas Etnogrāfiskā brīvdabas muzeja lauku ekspozīcijas </a:t>
            </a:r>
            <a:r>
              <a:rPr lang="lv-LV" sz="1400" b="1" dirty="0" smtClean="0"/>
              <a:t>,,Vēveri</a:t>
            </a:r>
            <a:r>
              <a:rPr lang="lv-LV" sz="1400" b="1" dirty="0"/>
              <a:t>’’ </a:t>
            </a:r>
            <a:r>
              <a:rPr lang="lv-LV" sz="1400" b="1" dirty="0" smtClean="0"/>
              <a:t>papildināšana </a:t>
            </a:r>
            <a:r>
              <a:rPr lang="lv-LV" sz="1400" dirty="0" smtClean="0"/>
              <a:t>(Vecpiebalga)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8F00E73-D8DE-4E4C-92D2-745FA247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D08996-F2B5-4519-A397-EDA8F2E5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7183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TŪRISMS UN </a:t>
            </a:r>
            <a:r>
              <a:rPr lang="lv-LV" sz="1800" b="1" dirty="0" smtClean="0">
                <a:solidFill>
                  <a:srgbClr val="C00000"/>
                </a:solidFill>
              </a:rPr>
              <a:t>UZŅĒMĒJDARBĪBA</a:t>
            </a:r>
            <a:endParaRPr lang="lv-LV" sz="1800" b="1" dirty="0">
              <a:solidFill>
                <a:srgbClr val="C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Ziemassvētku </a:t>
            </a:r>
            <a:r>
              <a:rPr lang="lv-LV" sz="1400" b="1" dirty="0"/>
              <a:t>kauju piemiņas vietu </a:t>
            </a:r>
            <a:r>
              <a:rPr lang="lv-LV" sz="1400" b="1" dirty="0" smtClean="0"/>
              <a:t>apkārtnes </a:t>
            </a:r>
            <a:r>
              <a:rPr lang="lv-LV" sz="1400" dirty="0" smtClean="0"/>
              <a:t>(Mārupes novads) </a:t>
            </a:r>
            <a:r>
              <a:rPr lang="lv-LV" sz="1400" b="1" dirty="0" smtClean="0"/>
              <a:t>labiekārtošanas un attīstības sekmēšana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Mārupes tirgus izveide </a:t>
            </a:r>
            <a:r>
              <a:rPr lang="lv-LV" sz="1400" dirty="0" smtClean="0"/>
              <a:t>vietējo uzņēmumu produkcijas tirdzniecībai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Mārupes novada muzeja izveide </a:t>
            </a:r>
            <a:r>
              <a:rPr lang="lv-LV" sz="1400" b="1" dirty="0" err="1" smtClean="0"/>
              <a:t>Švarcenieku</a:t>
            </a:r>
            <a:r>
              <a:rPr lang="lv-LV" sz="1400" b="1" dirty="0" smtClean="0"/>
              <a:t> muižā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Vidzemes bānīša </a:t>
            </a:r>
            <a:r>
              <a:rPr lang="lv-LV" sz="1400" dirty="0" smtClean="0"/>
              <a:t>(Gulbenes – Alūksnes </a:t>
            </a:r>
            <a:r>
              <a:rPr lang="lv-LV" sz="1400" dirty="0" err="1" smtClean="0"/>
              <a:t>šaursliežu</a:t>
            </a:r>
            <a:r>
              <a:rPr lang="lv-LV" sz="1400" dirty="0" smtClean="0"/>
              <a:t> dzelzceļš 33 km)</a:t>
            </a:r>
            <a:r>
              <a:rPr lang="lv-LV" sz="1400" b="1" dirty="0" smtClean="0"/>
              <a:t> kultūrvēsturiskās ainavas/teritorijas zonas uzturēšanai un attīstībai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Dabas parka ,,Daugavas ieleja’’ atjaunošana, uzturēšana un attīstīšana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7FE547D0-FE23-4202-9D06-7BD48A8F68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2171A3-3265-46C7-B790-BE24711C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E1BD3B-ED91-4675-AB75-732843BD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PĒTNIECĪBA</a:t>
            </a:r>
            <a:endParaRPr lang="lv-LV" sz="1800" b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err="1" smtClean="0"/>
              <a:t>Malēnijas</a:t>
            </a:r>
            <a:r>
              <a:rPr lang="lv-LV" sz="1400" b="1" dirty="0" smtClean="0"/>
              <a:t> </a:t>
            </a:r>
            <a:r>
              <a:rPr lang="lv-LV" sz="1400" b="1" dirty="0"/>
              <a:t>novada </a:t>
            </a:r>
            <a:r>
              <a:rPr lang="lv-LV" sz="1400" b="1" dirty="0" smtClean="0"/>
              <a:t>robežu izpēte un kartēšana, </a:t>
            </a:r>
            <a:r>
              <a:rPr lang="lv-LV" sz="1400" dirty="0" smtClean="0"/>
              <a:t>veicinot malēniešu kopējās apziņas un identitātes veidošanu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Ogres </a:t>
            </a:r>
            <a:r>
              <a:rPr lang="lv-LV" sz="1400" b="1" dirty="0"/>
              <a:t>kūrorta kultūrvēsturiskās vides </a:t>
            </a:r>
            <a:r>
              <a:rPr lang="lv-LV" sz="1400" dirty="0" smtClean="0"/>
              <a:t>un 20. gadsimta </a:t>
            </a:r>
            <a:r>
              <a:rPr lang="lv-LV" sz="1400" dirty="0" err="1"/>
              <a:t>starpkaru</a:t>
            </a:r>
            <a:r>
              <a:rPr lang="lv-LV" sz="1400" dirty="0"/>
              <a:t> perioda arhitektūras </a:t>
            </a:r>
            <a:r>
              <a:rPr lang="lv-LV" sz="1400" dirty="0" smtClean="0"/>
              <a:t>mantojuma </a:t>
            </a:r>
            <a:r>
              <a:rPr lang="lv-LV" sz="1400" b="1" dirty="0" smtClean="0"/>
              <a:t>saglabāšanai, restaurācijai un integrēšanai mūsdienu pilsētas telpā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err="1"/>
              <a:t>Cērtenes</a:t>
            </a:r>
            <a:r>
              <a:rPr lang="lv-LV" sz="1400" b="1" dirty="0"/>
              <a:t> pilskalna </a:t>
            </a:r>
            <a:r>
              <a:rPr lang="lv-LV" sz="1400" b="1" dirty="0" smtClean="0"/>
              <a:t>izpēte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Latvijas </a:t>
            </a:r>
            <a:r>
              <a:rPr lang="lv-LV" sz="1400" b="1" dirty="0"/>
              <a:t>Valsts vēstures arhīva </a:t>
            </a:r>
            <a:r>
              <a:rPr lang="lv-LV" sz="1400" b="1" dirty="0" smtClean="0"/>
              <a:t>vēsturisko dokumentu par </a:t>
            </a:r>
            <a:r>
              <a:rPr lang="lv-LV" sz="1400" b="1" dirty="0"/>
              <a:t>vācbaltiešu kultūru </a:t>
            </a:r>
            <a:r>
              <a:rPr lang="lv-LV" sz="1400" b="1" dirty="0" smtClean="0"/>
              <a:t>Latvijā tulkošanai, izpētei un publicēšanai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777DE8C-35BF-45DF-9E64-2962A1DF34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505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VALODA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</a:t>
            </a:r>
            <a:r>
              <a:rPr lang="lv-LV" sz="1400" b="1" dirty="0" err="1" smtClean="0"/>
              <a:t>malēniskās</a:t>
            </a:r>
            <a:r>
              <a:rPr lang="lv-LV" sz="1400" b="1" dirty="0" smtClean="0"/>
              <a:t> identitātes stiprināšanai, īpaši malēniešu izlokšņu saglabāšanai un popularizēšanai </a:t>
            </a:r>
            <a:r>
              <a:rPr lang="lv-LV" sz="1400" dirty="0" smtClean="0"/>
              <a:t>(t.sk. filmu veidošanai, pētījumu, </a:t>
            </a:r>
            <a:r>
              <a:rPr lang="lv-LV" sz="1400" dirty="0" err="1" smtClean="0"/>
              <a:t>novadmācības</a:t>
            </a:r>
            <a:r>
              <a:rPr lang="lv-LV" sz="1400" dirty="0" smtClean="0"/>
              <a:t> metodisko materiālu izstrādei un izdošanai, kā arī to pieejamības nodrošināšanai)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9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352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IZGLĪTĪBA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/>
              <a:t>Vācbaltiešu vēstures </a:t>
            </a:r>
            <a:r>
              <a:rPr lang="lv-LV" sz="1400" dirty="0"/>
              <a:t>(t.sk. kultūras un mākslas aspektu)</a:t>
            </a:r>
            <a:r>
              <a:rPr lang="lv-LV" sz="1400" b="1" dirty="0"/>
              <a:t> integrēšana vācu valodas </a:t>
            </a:r>
            <a:r>
              <a:rPr lang="lv-LV" sz="1400" dirty="0"/>
              <a:t>(otrās svešvalodas) </a:t>
            </a:r>
            <a:r>
              <a:rPr lang="lv-LV" sz="1400" b="1" dirty="0"/>
              <a:t>mācību programmā Latvijas skolās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CITA JOMA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Babītes </a:t>
            </a:r>
            <a:r>
              <a:rPr lang="lv-LV" sz="1400" b="1" dirty="0"/>
              <a:t>stacijas </a:t>
            </a:r>
            <a:r>
              <a:rPr lang="lv-LV" sz="1400" dirty="0"/>
              <a:t>un tās apkārtnes </a:t>
            </a:r>
            <a:r>
              <a:rPr lang="lv-LV" sz="1400" b="1" dirty="0"/>
              <a:t>vēsturiskā nosaukuma </a:t>
            </a:r>
            <a:r>
              <a:rPr lang="lv-LV" sz="1400" b="1" dirty="0" smtClean="0"/>
              <a:t>,,Pūpe’’ atgriešana ikdienas lietošanā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Daugavas </a:t>
            </a:r>
            <a:r>
              <a:rPr lang="lv-LV" sz="1400" b="1" dirty="0"/>
              <a:t>grīvas kultūrvēsturiskā mantojuma </a:t>
            </a:r>
            <a:r>
              <a:rPr lang="lv-LV" sz="1400" b="1" dirty="0" smtClean="0"/>
              <a:t>saglabāšana </a:t>
            </a:r>
            <a:r>
              <a:rPr lang="lv-LV" sz="1400" dirty="0" smtClean="0"/>
              <a:t>kopienas identitātes stiprināšanai</a:t>
            </a:r>
            <a:endParaRPr lang="lv-LV" sz="14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0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685800" y="3257550"/>
            <a:ext cx="7772400" cy="1295400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b="1" dirty="0"/>
              <a:t>Anketa pieejama: </a:t>
            </a:r>
            <a:r>
              <a:rPr lang="lv-LV" u="sng" dirty="0">
                <a:hlinkClick r:id="rId2"/>
              </a:rPr>
              <a:t>https://ieej.lv/Ideju-Talka</a:t>
            </a:r>
            <a:endParaRPr lang="lv-LV" u="sng" dirty="0"/>
          </a:p>
          <a:p>
            <a:endParaRPr lang="lv-LV" dirty="0"/>
          </a:p>
          <a:p>
            <a:r>
              <a:rPr lang="lv-LV" dirty="0"/>
              <a:t>Priekšlikumu iesniegšana pagarināta </a:t>
            </a:r>
            <a:r>
              <a:rPr lang="lv-LV" b="1" u="sng" dirty="0"/>
              <a:t>līdz </a:t>
            </a:r>
            <a:r>
              <a:rPr lang="lv-LV" b="1" u="sng" dirty="0" err="1" smtClean="0"/>
              <a:t>2022.gada</a:t>
            </a:r>
            <a:r>
              <a:rPr lang="lv-LV" b="1" u="sng" dirty="0" smtClean="0"/>
              <a:t> 31</a:t>
            </a:r>
            <a:r>
              <a:rPr lang="lv-LV" b="1" u="sng" dirty="0"/>
              <a:t>. </a:t>
            </a:r>
            <a:r>
              <a:rPr lang="lv-LV" b="1" u="sng" dirty="0" smtClean="0"/>
              <a:t>janvārim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6350"/>
            <a:ext cx="7315200" cy="34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Likuma mērķis ir:</a:t>
            </a:r>
            <a:endParaRPr lang="lv-LV" dirty="0"/>
          </a:p>
          <a:p>
            <a:pPr marL="457200" indent="-457200" algn="just">
              <a:buAutoNum type="arabicParenR"/>
            </a:pPr>
            <a:r>
              <a:rPr lang="lv-LV" dirty="0"/>
              <a:t>veicināt latviešu vēsturisko zemju iedzīvotāju kopējo apziņu, identitāti un piederību Latvijai;</a:t>
            </a:r>
          </a:p>
          <a:p>
            <a:pPr marL="457200" indent="-457200" algn="just">
              <a:buAutoNum type="arabicParenR"/>
            </a:pPr>
            <a:r>
              <a:rPr lang="lv-LV" dirty="0"/>
              <a:t>garantēt latviešu vēsturisko zemju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saglabāšanu un ilgtspējīgu attīstību.</a:t>
            </a:r>
          </a:p>
          <a:p>
            <a:pPr marL="457200" indent="-457200" algn="just">
              <a:buAutoNum type="arabicParenR"/>
            </a:pPr>
            <a:endParaRPr lang="lv-LV" dirty="0"/>
          </a:p>
          <a:p>
            <a:pPr algn="just"/>
            <a:r>
              <a:rPr lang="lv-LV" b="1" dirty="0"/>
              <a:t>Likuma īstenošanai tiek izstrādāts </a:t>
            </a:r>
            <a:r>
              <a:rPr lang="lv-LV" b="1" dirty="0">
                <a:solidFill>
                  <a:srgbClr val="C00000"/>
                </a:solidFill>
              </a:rPr>
              <a:t>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plāns, </a:t>
            </a:r>
            <a:r>
              <a:rPr lang="lv-LV" b="1" dirty="0" smtClean="0">
                <a:solidFill>
                  <a:srgbClr val="C00000"/>
                </a:solidFill>
              </a:rPr>
              <a:t>Latviešu </a:t>
            </a:r>
            <a:r>
              <a:rPr lang="lv-LV" b="1" dirty="0">
                <a:solidFill>
                  <a:srgbClr val="C00000"/>
                </a:solidFill>
              </a:rPr>
              <a:t>vēsturisko zemju attīstības </a:t>
            </a:r>
            <a:r>
              <a:rPr lang="lv-LV" b="1" dirty="0" smtClean="0">
                <a:solidFill>
                  <a:srgbClr val="C00000"/>
                </a:solidFill>
              </a:rPr>
              <a:t>padome to saskaņo virzībai uz Ministru kabinetu (apstiprināšanai).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un </a:t>
            </a:r>
            <a:r>
              <a:rPr lang="lv-LV" dirty="0" err="1"/>
              <a:t>kultūrtelpu</a:t>
            </a:r>
            <a:r>
              <a:rPr lang="lv-LV" dirty="0"/>
              <a:t> attīstības plāns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76350"/>
            <a:ext cx="7086600" cy="373380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Ministru kabinets apstiprina </a:t>
            </a:r>
            <a:r>
              <a:rPr lang="lv-LV" b="1" dirty="0"/>
              <a:t>Latviešu vēsturisko zemju un </a:t>
            </a:r>
            <a:r>
              <a:rPr lang="lv-LV" b="1" dirty="0" err="1"/>
              <a:t>kultūrtelpu</a:t>
            </a:r>
            <a:r>
              <a:rPr lang="lv-LV" b="1" dirty="0"/>
              <a:t> attīstības plānu</a:t>
            </a:r>
            <a:r>
              <a:rPr lang="lv-LV" dirty="0"/>
              <a:t>, lai saskaņotu valsts un pašvaldību īstenotos pasākumus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kā arī koordinēti un mērķtiecīgi izmantotu šim mērķim pieejamos valsts un pašvaldību resursus.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Plāns ir nacionāla līmeņa vidēja termiņa attīstības plānošanas dokuments, kas uz septiņiem gadiem nosaka no Nacionālā attīstības plāna un politikas pamatnostādnēm izrietošus uzdevumus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paredzot juridiskus, administratīvus, organizatoriskus pasākumus, kā arī to finansiālo nodrošinājumu.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Plāna izstrādi nodrošina Kultūras ministrija sadarbībā ar citām valsts pārvaldes iestādēm, pašvaldībām un latviešu vēsturisko zemju kopienu pārstāvjiem.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attīstības padome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6350"/>
            <a:ext cx="7162800" cy="33528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kultūras ministrs, vides aizsardzības un reģionālās attīstības ministrs, finanšu ministrs, ekonomikas ministrs, izglītības un zinātnes ministrs, satiksmes ministrs, tieslietu ministrs un zemkopības ministrs; </a:t>
            </a:r>
          </a:p>
          <a:p>
            <a:pPr marL="457200" indent="-457200" algn="just">
              <a:buAutoNum type="arabicParenR"/>
            </a:pPr>
            <a:r>
              <a:rPr lang="lv-LV" dirty="0"/>
              <a:t>Valsts prezidenta pārstāvis;</a:t>
            </a:r>
          </a:p>
          <a:p>
            <a:pPr marL="457200" indent="-457200" algn="just">
              <a:buAutoNum type="arabicParenR"/>
            </a:pPr>
            <a:r>
              <a:rPr lang="lv-LV" dirty="0"/>
              <a:t>Saeimas Izglītības, kultūras un zinātnes komisijas priekšsēdētājs vai viņa deleģēts pārstāvis no attiecīgās komisijas locekļu vidus;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pašvaldību pārstāvis no katras latviešu vēsturiskās zemes; </a:t>
            </a:r>
          </a:p>
          <a:p>
            <a:pPr marL="457200" indent="-457200" algn="just">
              <a:buAutoNum type="arabicParenR"/>
            </a:pPr>
            <a:r>
              <a:rPr lang="lv-LV" dirty="0"/>
              <a:t>Rīgas domes priekšsēdētājs vai viņa pilnvarota amatpersona;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sabiedrības pārstāvis no katras latviešu vēsturiskās zemes, kā arī viens lībiešu kopienas pārstāvis (izvirza kultūras ministrs).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darbā ar padomdevēja tiesībām var piedalīties arī citi latviešu vēsturisko zemju, </a:t>
            </a:r>
            <a:r>
              <a:rPr lang="lv-LV" b="1" dirty="0" err="1"/>
              <a:t>kultūrtelpu</a:t>
            </a:r>
            <a:r>
              <a:rPr lang="lv-LV" b="1" dirty="0"/>
              <a:t> un vietējo kopienu pārstāvji.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locekļi par darbību Padomē atlīdzību nesaņem.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Izveidota darba grupa 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plāna sagatavošanai </a:t>
            </a:r>
            <a:r>
              <a:rPr lang="lv-LV" dirty="0"/>
              <a:t>– </a:t>
            </a:r>
            <a:endParaRPr lang="lv-LV" dirty="0" smtClean="0"/>
          </a:p>
          <a:p>
            <a:pPr algn="just"/>
            <a:r>
              <a:rPr lang="lv-LV" dirty="0" smtClean="0"/>
              <a:t>tās </a:t>
            </a:r>
            <a:r>
              <a:rPr lang="lv-LV" dirty="0"/>
              <a:t>uzdevums ir apkopot un tematiski sašķirot priekšlikumus, tāpat apkopot citu plāna sagatavošanai nepieciešamo informāciju, sagatavot plāna uzmetumu un iesniegt to Kultūras ministram</a:t>
            </a:r>
          </a:p>
          <a:p>
            <a:endParaRPr lang="lv-LV" dirty="0"/>
          </a:p>
          <a:p>
            <a:r>
              <a:rPr lang="lv-LV" dirty="0"/>
              <a:t>Sākta </a:t>
            </a:r>
            <a:r>
              <a:rPr lang="lv-LV" b="1" dirty="0"/>
              <a:t>priekšlikumu apkopošana </a:t>
            </a:r>
            <a:r>
              <a:rPr lang="lv-LV" dirty="0" smtClean="0"/>
              <a:t>līdz 31.01.2022.</a:t>
            </a:r>
            <a:endParaRPr lang="lv-LV" dirty="0"/>
          </a:p>
          <a:p>
            <a:endParaRPr lang="lv-LV" dirty="0"/>
          </a:p>
          <a:p>
            <a:r>
              <a:rPr lang="lv-LV" b="1" dirty="0"/>
              <a:t>Darba grupas termiņš</a:t>
            </a:r>
            <a:r>
              <a:rPr lang="lv-LV" dirty="0"/>
              <a:t>: </a:t>
            </a:r>
            <a:r>
              <a:rPr lang="lv-LV" dirty="0" smtClean="0"/>
              <a:t>15.03.2022.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Sākts darbs pie Latviešu vēsturisko zemju attīstības padomes izveides </a:t>
            </a:r>
          </a:p>
          <a:p>
            <a:pPr algn="just"/>
            <a:r>
              <a:rPr lang="lv-LV" dirty="0"/>
              <a:t>(apstiprināts nolikums,</a:t>
            </a:r>
            <a:r>
              <a:rPr lang="lv-LV" b="1" dirty="0"/>
              <a:t> </a:t>
            </a:r>
            <a:r>
              <a:rPr lang="lv-LV" dirty="0"/>
              <a:t>izstrādāti kritēriji sabiedrības pārstāvju atlasei darbam padomē, uzrunāta </a:t>
            </a:r>
            <a:r>
              <a:rPr lang="lv-LV"/>
              <a:t>Latvijas </a:t>
            </a:r>
            <a:r>
              <a:rPr lang="lv-LV" smtClean="0"/>
              <a:t>Pašvaldību </a:t>
            </a:r>
            <a:r>
              <a:rPr lang="lv-LV" dirty="0"/>
              <a:t>savienība pašvaldību pārstāvju deleģēšanai, izsūtīti uzaicinājumi ministriem dalībai padomē u.c</a:t>
            </a:r>
            <a:r>
              <a:rPr lang="lv-LV" dirty="0" smtClean="0"/>
              <a:t>.)</a:t>
            </a:r>
            <a:endParaRPr lang="lv-LV" dirty="0"/>
          </a:p>
          <a:p>
            <a:pPr algn="just"/>
            <a:endParaRPr lang="lv-LV" dirty="0"/>
          </a:p>
          <a:p>
            <a:pPr algn="just"/>
            <a:r>
              <a:rPr lang="lv-LV" dirty="0"/>
              <a:t>Sākta </a:t>
            </a:r>
            <a:r>
              <a:rPr lang="lv-LV" b="1" dirty="0">
                <a:solidFill>
                  <a:srgbClr val="C00000"/>
                </a:solidFill>
              </a:rPr>
              <a:t>sekretariāta veidošana </a:t>
            </a:r>
            <a:r>
              <a:rPr lang="lv-LV" b="1" dirty="0"/>
              <a:t>Latvijas Nacionālajā kultūras centrā.</a:t>
            </a:r>
          </a:p>
          <a:p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 rotWithShape="1">
          <a:blip r:embed="rId2"/>
          <a:srcRect l="798" t="1620" r="798" b="1620"/>
          <a:stretch/>
        </p:blipFill>
        <p:spPr>
          <a:xfrm>
            <a:off x="1219200" y="590550"/>
            <a:ext cx="77887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314" t="2529" r="3386" b="769"/>
          <a:stretch/>
        </p:blipFill>
        <p:spPr>
          <a:xfrm>
            <a:off x="1219200" y="363053"/>
            <a:ext cx="7239000" cy="462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373" t="2000" r="2156" b="667"/>
          <a:stretch/>
        </p:blipFill>
        <p:spPr>
          <a:xfrm>
            <a:off x="1524000" y="514350"/>
            <a:ext cx="693315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4708</TotalTime>
  <Words>772</Words>
  <Application>Microsoft Office PowerPoint</Application>
  <PresentationFormat>Slaidrāde ekrānā (16:9)</PresentationFormat>
  <Paragraphs>85</Paragraphs>
  <Slides>16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16</vt:i4>
      </vt:variant>
    </vt:vector>
  </HeadingPairs>
  <TitlesOfParts>
    <vt:vector size="22" baseType="lpstr">
      <vt:lpstr>MS PGothic</vt:lpstr>
      <vt:lpstr>Arial</vt:lpstr>
      <vt:lpstr>Calibri</vt:lpstr>
      <vt:lpstr>Times New Roman</vt:lpstr>
      <vt:lpstr>Verdana</vt:lpstr>
      <vt:lpstr>89_Prezentacija_templateLV</vt:lpstr>
      <vt:lpstr>Latviešu vēsturisko zemju un kultūrtelpu plāna izstrāde Vidzemes reģions un Rīga</vt:lpstr>
      <vt:lpstr>Latviešu vēsturisko zemju likuma mērķis</vt:lpstr>
      <vt:lpstr>Latviešu vēsturisko zemju un kultūrtelpu attīstības plāns</vt:lpstr>
      <vt:lpstr>Latviešu vēsturisko zemju attīstības padome</vt:lpstr>
      <vt:lpstr>Latviešu vēsturisko zemju likuma īstenošana</vt:lpstr>
      <vt:lpstr>Latviešu vēsturisko zemju likuma īstenošana</vt:lpstr>
      <vt:lpstr>PowerPoint prezentācija</vt:lpstr>
      <vt:lpstr>PowerPoint prezentācija</vt:lpstr>
      <vt:lpstr>PowerPoint prezentācija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KM_template_ppt_2019_LV_platekranam</dc:title>
  <dc:creator>Oskars Upenieks</dc:creator>
  <cp:lastModifiedBy>Medne Nadina</cp:lastModifiedBy>
  <cp:revision>670</cp:revision>
  <dcterms:created xsi:type="dcterms:W3CDTF">2006-08-16T00:00:00Z</dcterms:created>
  <dcterms:modified xsi:type="dcterms:W3CDTF">2022-01-26T13:44:06Z</dcterms:modified>
</cp:coreProperties>
</file>