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0" r:id="rId3"/>
    <p:sldId id="325" r:id="rId4"/>
    <p:sldId id="257" r:id="rId5"/>
    <p:sldId id="335" r:id="rId6"/>
    <p:sldId id="309" r:id="rId7"/>
    <p:sldId id="308" r:id="rId8"/>
    <p:sldId id="259" r:id="rId9"/>
    <p:sldId id="326" r:id="rId10"/>
    <p:sldId id="312" r:id="rId11"/>
    <p:sldId id="313" r:id="rId12"/>
    <p:sldId id="314" r:id="rId13"/>
    <p:sldId id="315" r:id="rId14"/>
    <p:sldId id="328" r:id="rId15"/>
    <p:sldId id="305" r:id="rId16"/>
    <p:sldId id="334" r:id="rId17"/>
    <p:sldId id="333" r:id="rId18"/>
    <p:sldId id="316" r:id="rId19"/>
    <p:sldId id="317" r:id="rId20"/>
    <p:sldId id="320" r:id="rId21"/>
    <p:sldId id="318" r:id="rId22"/>
    <p:sldId id="321" r:id="rId23"/>
    <p:sldId id="301" r:id="rId24"/>
    <p:sldId id="322" r:id="rId25"/>
    <p:sldId id="336" r:id="rId26"/>
    <p:sldId id="337" r:id="rId27"/>
    <p:sldId id="338" r:id="rId28"/>
    <p:sldId id="340" r:id="rId29"/>
    <p:sldId id="329" r:id="rId30"/>
    <p:sldId id="273" r:id="rId31"/>
    <p:sldId id="272" r:id="rId32"/>
    <p:sldId id="276" r:id="rId33"/>
    <p:sldId id="286" r:id="rId34"/>
    <p:sldId id="287" r:id="rId35"/>
    <p:sldId id="282" r:id="rId36"/>
    <p:sldId id="295" r:id="rId37"/>
    <p:sldId id="274" r:id="rId38"/>
    <p:sldId id="280" r:id="rId39"/>
    <p:sldId id="289" r:id="rId40"/>
    <p:sldId id="290" r:id="rId41"/>
    <p:sldId id="292" r:id="rId42"/>
    <p:sldId id="279" r:id="rId43"/>
    <p:sldId id="283" r:id="rId44"/>
    <p:sldId id="284" r:id="rId45"/>
    <p:sldId id="310" r:id="rId46"/>
    <p:sldId id="293" r:id="rId47"/>
  </p:sldIdLst>
  <p:sldSz cx="9144000" cy="6858000" type="screen4x3"/>
  <p:notesSz cx="6797675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>
        <p:scale>
          <a:sx n="75" d="100"/>
          <a:sy n="75" d="100"/>
        </p:scale>
        <p:origin x="1968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100\shares$\ASKVD\NORDPLUS\2018-2022\2020\N+statistika20078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100\shares$\ASKVD\NORDPLUS\2018-2022\2020\N+statistika20078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</a:t>
            </a:r>
            <a:r>
              <a:rPr lang="lv-LV" b="1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iesniedzēju apstiprinātie projekti </a:t>
            </a:r>
            <a:r>
              <a:rPr lang="lv-LV" b="1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2008. </a:t>
            </a:r>
            <a:r>
              <a:rPr lang="lv-LV" b="1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- 2020. 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925654592321256"/>
          <c:y val="5.4580896686159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9512010784976694E-2"/>
          <c:y val="0.19974244447514244"/>
          <c:w val="0.90286351706036749"/>
          <c:h val="0.72088764946048423"/>
        </c:manualLayout>
      </c:layout>
      <c:lineChart>
        <c:grouping val="standard"/>
        <c:varyColors val="0"/>
        <c:ser>
          <c:idx val="0"/>
          <c:order val="0"/>
          <c:tx>
            <c:strRef>
              <c:f>'Apst_projekti_2008-2020'!$A$36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'Apst_projekti_2008-2020'!$B$35:$N$35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'Apst_projekti_2008-2020'!$B$36:$N$36</c:f>
              <c:numCache>
                <c:formatCode>General</c:formatCode>
                <c:ptCount val="13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28</c:v>
                </c:pt>
                <c:pt idx="4">
                  <c:v>35</c:v>
                </c:pt>
                <c:pt idx="5">
                  <c:v>29</c:v>
                </c:pt>
                <c:pt idx="6">
                  <c:v>48</c:v>
                </c:pt>
                <c:pt idx="7">
                  <c:v>51</c:v>
                </c:pt>
                <c:pt idx="8">
                  <c:v>39</c:v>
                </c:pt>
                <c:pt idx="9">
                  <c:v>46</c:v>
                </c:pt>
                <c:pt idx="10">
                  <c:v>35</c:v>
                </c:pt>
                <c:pt idx="11">
                  <c:v>33</c:v>
                </c:pt>
                <c:pt idx="1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0D-4A22-9199-FD328369D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29792"/>
        <c:axId val="151515904"/>
      </c:lineChart>
      <c:catAx>
        <c:axId val="1513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51515904"/>
        <c:crosses val="autoZero"/>
        <c:auto val="1"/>
        <c:lblAlgn val="ctr"/>
        <c:lblOffset val="100"/>
        <c:noMultiLvlLbl val="0"/>
      </c:catAx>
      <c:valAx>
        <c:axId val="1515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32979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baseline="0">
                <a:solidFill>
                  <a:srgbClr val="002060"/>
                </a:solidFill>
                <a:effectLst/>
              </a:rPr>
              <a:t>LV apstiprinātie projekti % no iesniegtajiem 2020. gadā</a:t>
            </a:r>
            <a:endParaRPr lang="lv-LV">
              <a:solidFill>
                <a:srgbClr val="00206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6041362176665E-2"/>
                  <c:y val="-0.38909773242710366"/>
                </c:manualLayout>
              </c:layout>
              <c:tx>
                <c:rich>
                  <a:bodyPr/>
                  <a:lstStyle/>
                  <a:p>
                    <a:fld id="{F265CBB2-BAE3-4CB3-B7A5-60F726EFDBC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2F-4757-AF70-B6166355595E}"/>
                </c:ext>
              </c:extLst>
            </c:dLbl>
            <c:dLbl>
              <c:idx val="1"/>
              <c:layout>
                <c:manualLayout>
                  <c:x val="1.6666602899127372E-2"/>
                  <c:y val="-0.37610953763239852"/>
                </c:manualLayout>
              </c:layout>
              <c:tx>
                <c:rich>
                  <a:bodyPr/>
                  <a:lstStyle/>
                  <a:p>
                    <a:fld id="{23055168-61DE-43D4-A853-B60F2932087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2F-4757-AF70-B6166355595E}"/>
                </c:ext>
              </c:extLst>
            </c:dLbl>
            <c:dLbl>
              <c:idx val="2"/>
              <c:layout>
                <c:manualLayout>
                  <c:x val="1.3888888888888892E-2"/>
                  <c:y val="-0.19909988395839445"/>
                </c:manualLayout>
              </c:layout>
              <c:tx>
                <c:rich>
                  <a:bodyPr/>
                  <a:lstStyle/>
                  <a:p>
                    <a:fld id="{163AF073-7DAB-4E89-9938-34B2B5599DB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2F-4757-AF70-B6166355595E}"/>
                </c:ext>
              </c:extLst>
            </c:dLbl>
            <c:dLbl>
              <c:idx val="3"/>
              <c:layout>
                <c:manualLayout>
                  <c:x val="1.6666602899127407E-2"/>
                  <c:y val="-0.27253011849881903"/>
                </c:manualLayout>
              </c:layout>
              <c:tx>
                <c:rich>
                  <a:bodyPr/>
                  <a:lstStyle/>
                  <a:p>
                    <a:fld id="{BB592615-0D96-4A72-899F-38178968D1E9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2F-4757-AF70-B6166355595E}"/>
                </c:ext>
              </c:extLst>
            </c:dLbl>
            <c:dLbl>
              <c:idx val="4"/>
              <c:layout>
                <c:manualLayout>
                  <c:x val="1.3888888888888892E-2"/>
                  <c:y val="-0.26551424537097468"/>
                </c:manualLayout>
              </c:layout>
              <c:tx>
                <c:rich>
                  <a:bodyPr/>
                  <a:lstStyle/>
                  <a:p>
                    <a:fld id="{0CC01395-E15E-40D4-AFCE-97AEF6F0A8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82F-4757-AF70-B61663555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Success_rate!$A$2:$A$6</c:f>
              <c:strCache>
                <c:ptCount val="5"/>
                <c:pt idx="0">
                  <c:v>Jauniešu</c:v>
                </c:pt>
                <c:pt idx="1">
                  <c:v>Augstākās izglītības</c:v>
                </c:pt>
                <c:pt idx="2">
                  <c:v>Pieaugušo izglītības</c:v>
                </c:pt>
                <c:pt idx="3">
                  <c:v>Horizontālā</c:v>
                </c:pt>
                <c:pt idx="4">
                  <c:v>Ziemeļvalstu valodu</c:v>
                </c:pt>
              </c:strCache>
            </c:strRef>
          </c:cat>
          <c:val>
            <c:numRef>
              <c:f>Success_rate!$B$2:$B$6</c:f>
              <c:numCache>
                <c:formatCode>General</c:formatCode>
                <c:ptCount val="5"/>
                <c:pt idx="0">
                  <c:v>78</c:v>
                </c:pt>
                <c:pt idx="1">
                  <c:v>78</c:v>
                </c:pt>
                <c:pt idx="2">
                  <c:v>33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2F-4757-AF70-B61663555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76576"/>
        <c:axId val="87605632"/>
        <c:axId val="0"/>
      </c:bar3DChart>
      <c:catAx>
        <c:axId val="1519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7605632"/>
        <c:crosses val="autoZero"/>
        <c:auto val="1"/>
        <c:lblAlgn val="ctr"/>
        <c:lblOffset val="100"/>
        <c:noMultiLvlLbl val="0"/>
      </c:catAx>
      <c:valAx>
        <c:axId val="8760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9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25A04-0BDE-4921-A812-6BAAA9A95C7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6E501-7069-4D9E-A84E-8192B5962BBF}">
      <dgm:prSet phldrT="[Text]" custT="1"/>
      <dgm:spPr/>
      <dgm:t>
        <a:bodyPr/>
        <a:lstStyle/>
        <a:p>
          <a:r>
            <a:rPr lang="lv-LV" sz="2800" dirty="0" smtClean="0"/>
            <a:t>Jauniešu programma</a:t>
          </a:r>
          <a:endParaRPr lang="en-US" sz="2800" dirty="0"/>
        </a:p>
      </dgm:t>
    </dgm:pt>
    <dgm:pt modelId="{56ADF89C-D24D-463C-BBA4-C08CCCD732EF}" type="parTrans" cxnId="{07F24623-5258-48C4-8CE2-C0BEAD47AC7A}">
      <dgm:prSet/>
      <dgm:spPr/>
      <dgm:t>
        <a:bodyPr/>
        <a:lstStyle/>
        <a:p>
          <a:endParaRPr lang="en-US"/>
        </a:p>
      </dgm:t>
    </dgm:pt>
    <dgm:pt modelId="{AD33B5AB-60E7-459B-BAAC-03852593BFBC}" type="sibTrans" cxnId="{07F24623-5258-48C4-8CE2-C0BEAD47AC7A}">
      <dgm:prSet/>
      <dgm:spPr/>
      <dgm:t>
        <a:bodyPr/>
        <a:lstStyle/>
        <a:p>
          <a:endParaRPr lang="en-US"/>
        </a:p>
      </dgm:t>
    </dgm:pt>
    <dgm:pt modelId="{F95040A3-EEB0-46B4-91C2-A03F0172344A}">
      <dgm:prSet phldrT="[Text]" custT="1"/>
      <dgm:spPr/>
      <dgm:t>
        <a:bodyPr/>
        <a:lstStyle/>
        <a:p>
          <a:r>
            <a:rPr lang="lv-LV" sz="2800" dirty="0" smtClean="0"/>
            <a:t>Augstākās izglītības programma</a:t>
          </a:r>
          <a:endParaRPr lang="en-US" sz="2800" dirty="0"/>
        </a:p>
      </dgm:t>
    </dgm:pt>
    <dgm:pt modelId="{C874B962-AEF6-4EDB-812E-99FC389DC60F}" type="parTrans" cxnId="{CC7C726B-0FD7-4208-890F-BF30B6B8EE5A}">
      <dgm:prSet/>
      <dgm:spPr/>
      <dgm:t>
        <a:bodyPr/>
        <a:lstStyle/>
        <a:p>
          <a:endParaRPr lang="en-US"/>
        </a:p>
      </dgm:t>
    </dgm:pt>
    <dgm:pt modelId="{9FC73FC3-BBA2-42ED-8A75-06982D24FC30}" type="sibTrans" cxnId="{CC7C726B-0FD7-4208-890F-BF30B6B8EE5A}">
      <dgm:prSet/>
      <dgm:spPr/>
      <dgm:t>
        <a:bodyPr/>
        <a:lstStyle/>
        <a:p>
          <a:endParaRPr lang="en-US"/>
        </a:p>
      </dgm:t>
    </dgm:pt>
    <dgm:pt modelId="{855A542B-1661-4179-8C9B-2BC7549078A5}">
      <dgm:prSet phldrT="[Text]" custT="1"/>
      <dgm:spPr/>
      <dgm:t>
        <a:bodyPr/>
        <a:lstStyle/>
        <a:p>
          <a:r>
            <a:rPr lang="lv-LV" sz="2800" dirty="0" smtClean="0"/>
            <a:t>Pieaugušo izglītības programma</a:t>
          </a:r>
          <a:endParaRPr lang="en-US" sz="2800" dirty="0"/>
        </a:p>
      </dgm:t>
    </dgm:pt>
    <dgm:pt modelId="{89653F1E-FC3D-4A3A-9AFF-A23868D450CA}" type="parTrans" cxnId="{1037F342-27AA-4E89-8911-6CEC05240460}">
      <dgm:prSet/>
      <dgm:spPr/>
      <dgm:t>
        <a:bodyPr/>
        <a:lstStyle/>
        <a:p>
          <a:endParaRPr lang="en-US"/>
        </a:p>
      </dgm:t>
    </dgm:pt>
    <dgm:pt modelId="{F5C1C943-EB00-45ED-B05F-FEE355B72273}" type="sibTrans" cxnId="{1037F342-27AA-4E89-8911-6CEC05240460}">
      <dgm:prSet/>
      <dgm:spPr/>
      <dgm:t>
        <a:bodyPr/>
        <a:lstStyle/>
        <a:p>
          <a:endParaRPr lang="en-US"/>
        </a:p>
      </dgm:t>
    </dgm:pt>
    <dgm:pt modelId="{20442148-727F-4349-8756-2AE60B386DC1}">
      <dgm:prSet phldrT="[Text]" custT="1"/>
      <dgm:spPr/>
      <dgm:t>
        <a:bodyPr/>
        <a:lstStyle/>
        <a:p>
          <a:r>
            <a:rPr lang="lv-LV" sz="2800" dirty="0" smtClean="0"/>
            <a:t>Horizontālā programma</a:t>
          </a:r>
          <a:endParaRPr lang="en-US" sz="2800" dirty="0"/>
        </a:p>
      </dgm:t>
    </dgm:pt>
    <dgm:pt modelId="{315B8087-C19A-4846-8DD8-88D8A93AE67F}" type="parTrans" cxnId="{27157470-1904-4072-BA8F-B15DB97FF06B}">
      <dgm:prSet/>
      <dgm:spPr/>
      <dgm:t>
        <a:bodyPr/>
        <a:lstStyle/>
        <a:p>
          <a:endParaRPr lang="en-US"/>
        </a:p>
      </dgm:t>
    </dgm:pt>
    <dgm:pt modelId="{00C98B8E-C453-491F-94F1-B2D725B95695}" type="sibTrans" cxnId="{27157470-1904-4072-BA8F-B15DB97FF06B}">
      <dgm:prSet/>
      <dgm:spPr/>
      <dgm:t>
        <a:bodyPr/>
        <a:lstStyle/>
        <a:p>
          <a:endParaRPr lang="en-US"/>
        </a:p>
      </dgm:t>
    </dgm:pt>
    <dgm:pt modelId="{494DCABF-2EB0-40A7-8DF4-1F06D41CF1CD}">
      <dgm:prSet phldrT="[Text]" custT="1"/>
      <dgm:spPr/>
      <dgm:t>
        <a:bodyPr/>
        <a:lstStyle/>
        <a:p>
          <a:r>
            <a:rPr lang="lv-LV" sz="2800" dirty="0" smtClean="0"/>
            <a:t>Ziemeļvalstu valodu programma</a:t>
          </a:r>
          <a:endParaRPr lang="en-US" sz="2800" dirty="0"/>
        </a:p>
      </dgm:t>
    </dgm:pt>
    <dgm:pt modelId="{DFFB104A-95E8-4546-A4FF-8E6E5F5657A8}" type="parTrans" cxnId="{CDAF9F79-180F-4E36-B2E1-3CD31344D4C7}">
      <dgm:prSet/>
      <dgm:spPr/>
      <dgm:t>
        <a:bodyPr/>
        <a:lstStyle/>
        <a:p>
          <a:endParaRPr lang="en-US"/>
        </a:p>
      </dgm:t>
    </dgm:pt>
    <dgm:pt modelId="{1B44A16F-0557-4B7B-B1AD-EC93F2928957}" type="sibTrans" cxnId="{CDAF9F79-180F-4E36-B2E1-3CD31344D4C7}">
      <dgm:prSet/>
      <dgm:spPr/>
      <dgm:t>
        <a:bodyPr/>
        <a:lstStyle/>
        <a:p>
          <a:endParaRPr lang="en-US"/>
        </a:p>
      </dgm:t>
    </dgm:pt>
    <dgm:pt modelId="{FF0AA56A-138C-4A9A-9876-DBC0888101DC}" type="pres">
      <dgm:prSet presAssocID="{9D825A04-0BDE-4921-A812-6BAAA9A95C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FC4D6-17C0-4B6F-863A-EC240304D13D}" type="pres">
      <dgm:prSet presAssocID="{D626E501-7069-4D9E-A84E-8192B5962BBF}" presName="node" presStyleLbl="node1" presStyleIdx="0" presStyleCnt="5" custScaleX="176506" custRadScaleRad="99049" custRadScaleInc="-8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F6F70-E363-43EB-99AA-193F534997F5}" type="pres">
      <dgm:prSet presAssocID="{D626E501-7069-4D9E-A84E-8192B5962BBF}" presName="spNode" presStyleCnt="0"/>
      <dgm:spPr/>
    </dgm:pt>
    <dgm:pt modelId="{B85D23F6-82B4-45C5-8073-BA64D3C18A1D}" type="pres">
      <dgm:prSet presAssocID="{AD33B5AB-60E7-459B-BAAC-03852593BFB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809284C-F79D-407B-835E-7B8794F69AC3}" type="pres">
      <dgm:prSet presAssocID="{F95040A3-EEB0-46B4-91C2-A03F0172344A}" presName="node" presStyleLbl="node1" presStyleIdx="1" presStyleCnt="5" custScaleX="174716" custScaleY="151547" custRadScaleRad="102636" custRadScaleInc="16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C3F9-11C1-41EE-A55D-331F057C74BE}" type="pres">
      <dgm:prSet presAssocID="{F95040A3-EEB0-46B4-91C2-A03F0172344A}" presName="spNode" presStyleCnt="0"/>
      <dgm:spPr/>
    </dgm:pt>
    <dgm:pt modelId="{81300A8F-6E0C-48F5-85A8-C48A276EDB7A}" type="pres">
      <dgm:prSet presAssocID="{9FC73FC3-BBA2-42ED-8A75-06982D24FC3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32C6465-3519-4CA9-97DB-E13296FA36CC}" type="pres">
      <dgm:prSet presAssocID="{855A542B-1661-4179-8C9B-2BC7549078A5}" presName="node" presStyleLbl="node1" presStyleIdx="2" presStyleCnt="5" custScaleX="190802" custScaleY="142912" custRadScaleRad="106582" custRadScaleInc="-49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00A95-EE90-4519-AE5D-E9B71AB58A2D}" type="pres">
      <dgm:prSet presAssocID="{855A542B-1661-4179-8C9B-2BC7549078A5}" presName="spNode" presStyleCnt="0"/>
      <dgm:spPr/>
    </dgm:pt>
    <dgm:pt modelId="{06726136-58F5-499D-9D1D-70726700E731}" type="pres">
      <dgm:prSet presAssocID="{F5C1C943-EB00-45ED-B05F-FEE355B7227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17BF6AE-26FD-4129-B536-C9605713C5E6}" type="pres">
      <dgm:prSet presAssocID="{20442148-727F-4349-8756-2AE60B386DC1}" presName="node" presStyleLbl="node1" presStyleIdx="3" presStyleCnt="5" custScaleX="169250" custRadScaleRad="106284" custRadScaleInc="64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204B7-FF8E-4335-A8F8-5A4DC6125F5F}" type="pres">
      <dgm:prSet presAssocID="{20442148-727F-4349-8756-2AE60B386DC1}" presName="spNode" presStyleCnt="0"/>
      <dgm:spPr/>
    </dgm:pt>
    <dgm:pt modelId="{C5FB0C1C-1AED-44A5-AEB2-2CB150669FF3}" type="pres">
      <dgm:prSet presAssocID="{00C98B8E-C453-491F-94F1-B2D725B9569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54238A5-DC49-4610-B8A7-D3CDD492A001}" type="pres">
      <dgm:prSet presAssocID="{494DCABF-2EB0-40A7-8DF4-1F06D41CF1CD}" presName="node" presStyleLbl="node1" presStyleIdx="4" presStyleCnt="5" custScaleX="190837" custScaleY="149520" custRadScaleRad="104043" custRadScaleInc="-27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9B87-4822-42E2-AA7D-E0C96A2A0185}" type="pres">
      <dgm:prSet presAssocID="{494DCABF-2EB0-40A7-8DF4-1F06D41CF1CD}" presName="spNode" presStyleCnt="0"/>
      <dgm:spPr/>
    </dgm:pt>
    <dgm:pt modelId="{2D7B5BDD-01E7-461B-8DA7-663B4B86E287}" type="pres">
      <dgm:prSet presAssocID="{1B44A16F-0557-4B7B-B1AD-EC93F292895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9D26FD9-470F-4AD3-98E7-C3BCBC62D6AD}" type="presOf" srcId="{855A542B-1661-4179-8C9B-2BC7549078A5}" destId="{F32C6465-3519-4CA9-97DB-E13296FA36CC}" srcOrd="0" destOrd="0" presId="urn:microsoft.com/office/officeart/2005/8/layout/cycle6"/>
    <dgm:cxn modelId="{B2D4FEE5-0857-49D7-8E19-5E51127DFAB2}" type="presOf" srcId="{F5C1C943-EB00-45ED-B05F-FEE355B72273}" destId="{06726136-58F5-499D-9D1D-70726700E731}" srcOrd="0" destOrd="0" presId="urn:microsoft.com/office/officeart/2005/8/layout/cycle6"/>
    <dgm:cxn modelId="{6F6FEF9D-25AE-43F6-94D5-97D8999536A1}" type="presOf" srcId="{9D825A04-0BDE-4921-A812-6BAAA9A95C79}" destId="{FF0AA56A-138C-4A9A-9876-DBC0888101DC}" srcOrd="0" destOrd="0" presId="urn:microsoft.com/office/officeart/2005/8/layout/cycle6"/>
    <dgm:cxn modelId="{580F1182-95F1-4368-9F21-404DA4B23734}" type="presOf" srcId="{D626E501-7069-4D9E-A84E-8192B5962BBF}" destId="{977FC4D6-17C0-4B6F-863A-EC240304D13D}" srcOrd="0" destOrd="0" presId="urn:microsoft.com/office/officeart/2005/8/layout/cycle6"/>
    <dgm:cxn modelId="{35E28A6C-5654-4A3D-AF5E-CF4DA97A5170}" type="presOf" srcId="{AD33B5AB-60E7-459B-BAAC-03852593BFBC}" destId="{B85D23F6-82B4-45C5-8073-BA64D3C18A1D}" srcOrd="0" destOrd="0" presId="urn:microsoft.com/office/officeart/2005/8/layout/cycle6"/>
    <dgm:cxn modelId="{F0D3BBAD-ECC4-407D-9761-F93203002050}" type="presOf" srcId="{1B44A16F-0557-4B7B-B1AD-EC93F2928957}" destId="{2D7B5BDD-01E7-461B-8DA7-663B4B86E287}" srcOrd="0" destOrd="0" presId="urn:microsoft.com/office/officeart/2005/8/layout/cycle6"/>
    <dgm:cxn modelId="{44D6C1AF-64AE-4FB6-85DB-AA42AF3EAB01}" type="presOf" srcId="{00C98B8E-C453-491F-94F1-B2D725B95695}" destId="{C5FB0C1C-1AED-44A5-AEB2-2CB150669FF3}" srcOrd="0" destOrd="0" presId="urn:microsoft.com/office/officeart/2005/8/layout/cycle6"/>
    <dgm:cxn modelId="{1037F342-27AA-4E89-8911-6CEC05240460}" srcId="{9D825A04-0BDE-4921-A812-6BAAA9A95C79}" destId="{855A542B-1661-4179-8C9B-2BC7549078A5}" srcOrd="2" destOrd="0" parTransId="{89653F1E-FC3D-4A3A-9AFF-A23868D450CA}" sibTransId="{F5C1C943-EB00-45ED-B05F-FEE355B72273}"/>
    <dgm:cxn modelId="{7628755A-2960-40BE-BCC7-258026576C40}" type="presOf" srcId="{F95040A3-EEB0-46B4-91C2-A03F0172344A}" destId="{0809284C-F79D-407B-835E-7B8794F69AC3}" srcOrd="0" destOrd="0" presId="urn:microsoft.com/office/officeart/2005/8/layout/cycle6"/>
    <dgm:cxn modelId="{9FD17603-6528-45FD-B266-9BE106C049CC}" type="presOf" srcId="{20442148-727F-4349-8756-2AE60B386DC1}" destId="{017BF6AE-26FD-4129-B536-C9605713C5E6}" srcOrd="0" destOrd="0" presId="urn:microsoft.com/office/officeart/2005/8/layout/cycle6"/>
    <dgm:cxn modelId="{B0316DA1-2AE3-4603-BA7A-2F763A528207}" type="presOf" srcId="{494DCABF-2EB0-40A7-8DF4-1F06D41CF1CD}" destId="{E54238A5-DC49-4610-B8A7-D3CDD492A001}" srcOrd="0" destOrd="0" presId="urn:microsoft.com/office/officeart/2005/8/layout/cycle6"/>
    <dgm:cxn modelId="{CDAF9F79-180F-4E36-B2E1-3CD31344D4C7}" srcId="{9D825A04-0BDE-4921-A812-6BAAA9A95C79}" destId="{494DCABF-2EB0-40A7-8DF4-1F06D41CF1CD}" srcOrd="4" destOrd="0" parTransId="{DFFB104A-95E8-4546-A4FF-8E6E5F5657A8}" sibTransId="{1B44A16F-0557-4B7B-B1AD-EC93F2928957}"/>
    <dgm:cxn modelId="{099833F0-E25E-4642-B9FE-E4F443A4A9A6}" type="presOf" srcId="{9FC73FC3-BBA2-42ED-8A75-06982D24FC30}" destId="{81300A8F-6E0C-48F5-85A8-C48A276EDB7A}" srcOrd="0" destOrd="0" presId="urn:microsoft.com/office/officeart/2005/8/layout/cycle6"/>
    <dgm:cxn modelId="{07F24623-5258-48C4-8CE2-C0BEAD47AC7A}" srcId="{9D825A04-0BDE-4921-A812-6BAAA9A95C79}" destId="{D626E501-7069-4D9E-A84E-8192B5962BBF}" srcOrd="0" destOrd="0" parTransId="{56ADF89C-D24D-463C-BBA4-C08CCCD732EF}" sibTransId="{AD33B5AB-60E7-459B-BAAC-03852593BFBC}"/>
    <dgm:cxn modelId="{CC7C726B-0FD7-4208-890F-BF30B6B8EE5A}" srcId="{9D825A04-0BDE-4921-A812-6BAAA9A95C79}" destId="{F95040A3-EEB0-46B4-91C2-A03F0172344A}" srcOrd="1" destOrd="0" parTransId="{C874B962-AEF6-4EDB-812E-99FC389DC60F}" sibTransId="{9FC73FC3-BBA2-42ED-8A75-06982D24FC30}"/>
    <dgm:cxn modelId="{27157470-1904-4072-BA8F-B15DB97FF06B}" srcId="{9D825A04-0BDE-4921-A812-6BAAA9A95C79}" destId="{20442148-727F-4349-8756-2AE60B386DC1}" srcOrd="3" destOrd="0" parTransId="{315B8087-C19A-4846-8DD8-88D8A93AE67F}" sibTransId="{00C98B8E-C453-491F-94F1-B2D725B95695}"/>
    <dgm:cxn modelId="{03A11B8E-93AF-4D20-B529-C56D4F1F0C5E}" type="presParOf" srcId="{FF0AA56A-138C-4A9A-9876-DBC0888101DC}" destId="{977FC4D6-17C0-4B6F-863A-EC240304D13D}" srcOrd="0" destOrd="0" presId="urn:microsoft.com/office/officeart/2005/8/layout/cycle6"/>
    <dgm:cxn modelId="{B79287BC-8C9B-47F2-A0E5-0006EACCAF74}" type="presParOf" srcId="{FF0AA56A-138C-4A9A-9876-DBC0888101DC}" destId="{1E1F6F70-E363-43EB-99AA-193F534997F5}" srcOrd="1" destOrd="0" presId="urn:microsoft.com/office/officeart/2005/8/layout/cycle6"/>
    <dgm:cxn modelId="{44D2458A-6AA5-4149-A341-F219BBFA3659}" type="presParOf" srcId="{FF0AA56A-138C-4A9A-9876-DBC0888101DC}" destId="{B85D23F6-82B4-45C5-8073-BA64D3C18A1D}" srcOrd="2" destOrd="0" presId="urn:microsoft.com/office/officeart/2005/8/layout/cycle6"/>
    <dgm:cxn modelId="{DF8F07C7-A9FF-41E9-BADD-2C277AC17638}" type="presParOf" srcId="{FF0AA56A-138C-4A9A-9876-DBC0888101DC}" destId="{0809284C-F79D-407B-835E-7B8794F69AC3}" srcOrd="3" destOrd="0" presId="urn:microsoft.com/office/officeart/2005/8/layout/cycle6"/>
    <dgm:cxn modelId="{EF9F0B1A-744C-407E-BE19-66ECC21D599E}" type="presParOf" srcId="{FF0AA56A-138C-4A9A-9876-DBC0888101DC}" destId="{66BBC3F9-11C1-41EE-A55D-331F057C74BE}" srcOrd="4" destOrd="0" presId="urn:microsoft.com/office/officeart/2005/8/layout/cycle6"/>
    <dgm:cxn modelId="{8CB8B96C-3E21-429C-A533-35A7EE1B7A25}" type="presParOf" srcId="{FF0AA56A-138C-4A9A-9876-DBC0888101DC}" destId="{81300A8F-6E0C-48F5-85A8-C48A276EDB7A}" srcOrd="5" destOrd="0" presId="urn:microsoft.com/office/officeart/2005/8/layout/cycle6"/>
    <dgm:cxn modelId="{7AC7BF0D-78FE-4F5B-8688-BA40BC7271FD}" type="presParOf" srcId="{FF0AA56A-138C-4A9A-9876-DBC0888101DC}" destId="{F32C6465-3519-4CA9-97DB-E13296FA36CC}" srcOrd="6" destOrd="0" presId="urn:microsoft.com/office/officeart/2005/8/layout/cycle6"/>
    <dgm:cxn modelId="{6F01D592-7BCC-4891-9A9D-3CE9EB759EE2}" type="presParOf" srcId="{FF0AA56A-138C-4A9A-9876-DBC0888101DC}" destId="{1E000A95-EE90-4519-AE5D-E9B71AB58A2D}" srcOrd="7" destOrd="0" presId="urn:microsoft.com/office/officeart/2005/8/layout/cycle6"/>
    <dgm:cxn modelId="{78F8E336-A916-4C62-A3F1-679F7E96B9BF}" type="presParOf" srcId="{FF0AA56A-138C-4A9A-9876-DBC0888101DC}" destId="{06726136-58F5-499D-9D1D-70726700E731}" srcOrd="8" destOrd="0" presId="urn:microsoft.com/office/officeart/2005/8/layout/cycle6"/>
    <dgm:cxn modelId="{2097A04F-C349-472D-BBCE-3C953D8A4F49}" type="presParOf" srcId="{FF0AA56A-138C-4A9A-9876-DBC0888101DC}" destId="{017BF6AE-26FD-4129-B536-C9605713C5E6}" srcOrd="9" destOrd="0" presId="urn:microsoft.com/office/officeart/2005/8/layout/cycle6"/>
    <dgm:cxn modelId="{0E225D81-0027-4097-BD7B-E7B9EACB68E4}" type="presParOf" srcId="{FF0AA56A-138C-4A9A-9876-DBC0888101DC}" destId="{33D204B7-FF8E-4335-A8F8-5A4DC6125F5F}" srcOrd="10" destOrd="0" presId="urn:microsoft.com/office/officeart/2005/8/layout/cycle6"/>
    <dgm:cxn modelId="{3264A8F6-9B5E-4D5B-889C-382C0B9E3AF4}" type="presParOf" srcId="{FF0AA56A-138C-4A9A-9876-DBC0888101DC}" destId="{C5FB0C1C-1AED-44A5-AEB2-2CB150669FF3}" srcOrd="11" destOrd="0" presId="urn:microsoft.com/office/officeart/2005/8/layout/cycle6"/>
    <dgm:cxn modelId="{878D23EB-6D19-4477-8518-A063E8D2D6AE}" type="presParOf" srcId="{FF0AA56A-138C-4A9A-9876-DBC0888101DC}" destId="{E54238A5-DC49-4610-B8A7-D3CDD492A001}" srcOrd="12" destOrd="0" presId="urn:microsoft.com/office/officeart/2005/8/layout/cycle6"/>
    <dgm:cxn modelId="{EE696C32-BFB4-4D2F-A8E3-C94BB2DA534A}" type="presParOf" srcId="{FF0AA56A-138C-4A9A-9876-DBC0888101DC}" destId="{A2349B87-4822-42E2-AA7D-E0C96A2A0185}" srcOrd="13" destOrd="0" presId="urn:microsoft.com/office/officeart/2005/8/layout/cycle6"/>
    <dgm:cxn modelId="{427657C3-F57B-4B2F-9CDF-54ED0D9BE944}" type="presParOf" srcId="{FF0AA56A-138C-4A9A-9876-DBC0888101DC}" destId="{2D7B5BDD-01E7-461B-8DA7-663B4B86E28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34A14-4D25-4B5B-B119-B35EEAE5244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0"/>
      <dgm:spPr/>
    </dgm:pt>
    <dgm:pt modelId="{FB8A6555-C5CC-4BBF-B24E-4921A4541B2F}" type="pres">
      <dgm:prSet presAssocID="{47134A14-4D25-4B5B-B119-B35EEAE5244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B01580F-65DE-4DDB-9084-F5D1AFD660D9}" type="presOf" srcId="{47134A14-4D25-4B5B-B119-B35EEAE52448}" destId="{FB8A6555-C5CC-4BBF-B24E-4921A4541B2F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FC4D6-17C0-4B6F-863A-EC240304D13D}">
      <dsp:nvSpPr>
        <dsp:cNvPr id="0" name=""/>
        <dsp:cNvSpPr/>
      </dsp:nvSpPr>
      <dsp:spPr>
        <a:xfrm>
          <a:off x="2014597" y="-43855"/>
          <a:ext cx="2355225" cy="8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Jauniešu programma</a:t>
          </a:r>
          <a:endParaRPr lang="en-US" sz="2800" kern="1200" dirty="0"/>
        </a:p>
      </dsp:txBody>
      <dsp:txXfrm>
        <a:off x="2056937" y="-1515"/>
        <a:ext cx="2270545" cy="782654"/>
      </dsp:txXfrm>
    </dsp:sp>
    <dsp:sp modelId="{B85D23F6-82B4-45C5-8073-BA64D3C18A1D}">
      <dsp:nvSpPr>
        <dsp:cNvPr id="0" name=""/>
        <dsp:cNvSpPr/>
      </dsp:nvSpPr>
      <dsp:spPr>
        <a:xfrm>
          <a:off x="1755515" y="559866"/>
          <a:ext cx="3464240" cy="3464240"/>
        </a:xfrm>
        <a:custGeom>
          <a:avLst/>
          <a:gdLst/>
          <a:ahLst/>
          <a:cxnLst/>
          <a:rect l="0" t="0" r="0" b="0"/>
          <a:pathLst>
            <a:path>
              <a:moveTo>
                <a:pt x="2617423" y="243335"/>
              </a:moveTo>
              <a:arcTo wR="1732120" hR="1732120" stAng="18044265" swAng="7057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9284C-F79D-407B-835E-7B8794F69AC3}">
      <dsp:nvSpPr>
        <dsp:cNvPr id="0" name=""/>
        <dsp:cNvSpPr/>
      </dsp:nvSpPr>
      <dsp:spPr>
        <a:xfrm>
          <a:off x="3813125" y="1017389"/>
          <a:ext cx="2331340" cy="131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Augstākās izglītības programma</a:t>
          </a:r>
          <a:endParaRPr lang="en-US" sz="2800" kern="1200" dirty="0"/>
        </a:p>
      </dsp:txBody>
      <dsp:txXfrm>
        <a:off x="3877290" y="1081554"/>
        <a:ext cx="2203010" cy="1186088"/>
      </dsp:txXfrm>
    </dsp:sp>
    <dsp:sp modelId="{81300A8F-6E0C-48F5-85A8-C48A276EDB7A}">
      <dsp:nvSpPr>
        <dsp:cNvPr id="0" name=""/>
        <dsp:cNvSpPr/>
      </dsp:nvSpPr>
      <dsp:spPr>
        <a:xfrm>
          <a:off x="1555157" y="692479"/>
          <a:ext cx="3464240" cy="3464240"/>
        </a:xfrm>
        <a:custGeom>
          <a:avLst/>
          <a:gdLst/>
          <a:ahLst/>
          <a:cxnLst/>
          <a:rect l="0" t="0" r="0" b="0"/>
          <a:pathLst>
            <a:path>
              <a:moveTo>
                <a:pt x="3461957" y="1643221"/>
              </a:moveTo>
              <a:arcTo wR="1732120" hR="1732120" stAng="21423484" swAng="7598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C6465-3519-4CA9-97DB-E13296FA36CC}">
      <dsp:nvSpPr>
        <dsp:cNvPr id="0" name=""/>
        <dsp:cNvSpPr/>
      </dsp:nvSpPr>
      <dsp:spPr>
        <a:xfrm>
          <a:off x="3351743" y="2720945"/>
          <a:ext cx="2545985" cy="1239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Pieaugušo izglītības programma</a:t>
          </a:r>
          <a:endParaRPr lang="en-US" sz="2800" kern="1200" dirty="0"/>
        </a:p>
      </dsp:txBody>
      <dsp:txXfrm>
        <a:off x="3412252" y="2781454"/>
        <a:ext cx="2424967" cy="1118506"/>
      </dsp:txXfrm>
    </dsp:sp>
    <dsp:sp modelId="{06726136-58F5-499D-9D1D-70726700E731}">
      <dsp:nvSpPr>
        <dsp:cNvPr id="0" name=""/>
        <dsp:cNvSpPr/>
      </dsp:nvSpPr>
      <dsp:spPr>
        <a:xfrm>
          <a:off x="1501583" y="487666"/>
          <a:ext cx="3464240" cy="3464240"/>
        </a:xfrm>
        <a:custGeom>
          <a:avLst/>
          <a:gdLst/>
          <a:ahLst/>
          <a:cxnLst/>
          <a:rect l="0" t="0" r="0" b="0"/>
          <a:pathLst>
            <a:path>
              <a:moveTo>
                <a:pt x="1839427" y="3460913"/>
              </a:moveTo>
              <a:arcTo wR="1732120" hR="1732120" stAng="5186891" swAng="21277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BF6AE-26FD-4129-B536-C9605713C5E6}">
      <dsp:nvSpPr>
        <dsp:cNvPr id="0" name=""/>
        <dsp:cNvSpPr/>
      </dsp:nvSpPr>
      <dsp:spPr>
        <a:xfrm>
          <a:off x="684083" y="2817092"/>
          <a:ext cx="2258404" cy="8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Horizontālā programma</a:t>
          </a:r>
          <a:endParaRPr lang="en-US" sz="2800" kern="1200" dirty="0"/>
        </a:p>
      </dsp:txBody>
      <dsp:txXfrm>
        <a:off x="726423" y="2859432"/>
        <a:ext cx="2173724" cy="782654"/>
      </dsp:txXfrm>
    </dsp:sp>
    <dsp:sp modelId="{C5FB0C1C-1AED-44A5-AEB2-2CB150669FF3}">
      <dsp:nvSpPr>
        <dsp:cNvPr id="0" name=""/>
        <dsp:cNvSpPr/>
      </dsp:nvSpPr>
      <dsp:spPr>
        <a:xfrm>
          <a:off x="1471258" y="548766"/>
          <a:ext cx="3464240" cy="3464240"/>
        </a:xfrm>
        <a:custGeom>
          <a:avLst/>
          <a:gdLst/>
          <a:ahLst/>
          <a:cxnLst/>
          <a:rect l="0" t="0" r="0" b="0"/>
          <a:pathLst>
            <a:path>
              <a:moveTo>
                <a:pt x="83754" y="2264221"/>
              </a:moveTo>
              <a:arcTo wR="1732120" hR="1732120" stAng="9726578" swAng="841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238A5-DC49-4610-B8A7-D3CDD492A001}">
      <dsp:nvSpPr>
        <dsp:cNvPr id="0" name=""/>
        <dsp:cNvSpPr/>
      </dsp:nvSpPr>
      <dsp:spPr>
        <a:xfrm>
          <a:off x="214576" y="1096487"/>
          <a:ext cx="2546452" cy="1296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Ziemeļvalstu valodu programma</a:t>
          </a:r>
          <a:endParaRPr lang="en-US" sz="2800" kern="1200" dirty="0"/>
        </a:p>
      </dsp:txBody>
      <dsp:txXfrm>
        <a:off x="277882" y="1159793"/>
        <a:ext cx="2419840" cy="1170225"/>
      </dsp:txXfrm>
    </dsp:sp>
    <dsp:sp modelId="{2D7B5BDD-01E7-461B-8DA7-663B4B86E287}">
      <dsp:nvSpPr>
        <dsp:cNvPr id="0" name=""/>
        <dsp:cNvSpPr/>
      </dsp:nvSpPr>
      <dsp:spPr>
        <a:xfrm>
          <a:off x="1255602" y="585996"/>
          <a:ext cx="3464240" cy="3464240"/>
        </a:xfrm>
        <a:custGeom>
          <a:avLst/>
          <a:gdLst/>
          <a:ahLst/>
          <a:cxnLst/>
          <a:rect l="0" t="0" r="0" b="0"/>
          <a:pathLst>
            <a:path>
              <a:moveTo>
                <a:pt x="507318" y="507334"/>
              </a:moveTo>
              <a:arcTo wR="1732120" hR="1732120" stAng="13499978" swAng="8697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A2E4255-F729-4B8C-B79C-ECB535FA79F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4ADB89C-9693-4F91-B97F-C953317C43A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086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0BA30DB0-4321-4F65-B49B-AE0BED3DB2D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DF9F942-3B46-4F2A-AB84-F4BFEEE9EA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9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259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380C20-CF1E-43E6-98E3-E6D51EE812A8}" type="slidenum">
              <a:rPr lang="lv-LV" altLang="lv-LV" smtClean="0"/>
              <a:pPr/>
              <a:t>12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85829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72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993D40-FD41-4B5A-9DC4-5AB1AFFF4A4F}" type="slidenum">
              <a:rPr lang="lv-LV" altLang="lv-LV" smtClean="0"/>
              <a:pPr/>
              <a:t>22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45075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766FA3-89EA-4635-9692-0A0083F1D4E6}" type="slidenum">
              <a:rPr lang="lv-LV" altLang="lv-LV" smtClean="0"/>
              <a:pPr/>
              <a:t>23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42987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616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6887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2151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4067-60E9-4D22-8EDD-4F6DB5F1C0BD}" type="slidenum">
              <a:rPr lang="lv-LV" smtClean="0"/>
              <a:pPr/>
              <a:t>41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790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547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23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526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12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350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42-3B46-4F2A-AB84-F4BFEEE9EA69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910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380C20-CF1E-43E6-98E3-E6D51EE812A8}" type="slidenum">
              <a:rPr lang="lv-LV" altLang="lv-LV" smtClean="0"/>
              <a:pPr/>
              <a:t>10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14424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380C20-CF1E-43E6-98E3-E6D51EE812A8}" type="slidenum">
              <a:rPr lang="lv-LV" altLang="lv-LV" smtClean="0"/>
              <a:pPr/>
              <a:t>11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67144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70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84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201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E175EE0-C4A0-4ACB-8A02-8EA8E79C6CC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324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759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9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0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51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32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3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33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858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324C-890F-4D05-85F8-1A2A9FDC6D42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DBF8-7F89-4AB3-8A14-8085EF04F36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005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en.org/en/nordic-council-minist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.rannis.i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zm.gov.lv/lv/aktualitates/2627-ar-valdibas-atbalstu-latvija-turpina-dalibu-nordplus-izglitibas-programma?highlight=WyJub3JkcGx1cyIsIm5vcmRwbHVzJyJ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viaa.gov.lv/lat/nordplus/par_nordplu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eng/Documents2/Documents/Nordplus-programme-document-2018-2022-in-Englis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tap.mk.gov.lv/lv/mk/tap/?pid=40438995&amp;mode=mk&amp;date=2017-10-2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aa.gov.lv/lat/nordplus/nordplus_pieredze/nordplus_pieauguso/" TargetMode="External"/><Relationship Id="rId2" Type="http://schemas.openxmlformats.org/officeDocument/2006/relationships/hyperlink" Target="http://viaa.gov.lv/lat/nordplus/par_nordpl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stikk.nordplusonline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ordplusonline.org/News2/NEWS-AND-ARCHIVE/Results-of-the-Nordplus-2020-application-roun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5.xml"/><Relationship Id="rId3" Type="http://schemas.openxmlformats.org/officeDocument/2006/relationships/slide" Target="slide9.xml"/><Relationship Id="rId7" Type="http://schemas.openxmlformats.org/officeDocument/2006/relationships/slide" Target="slide29.xml"/><Relationship Id="rId12" Type="http://schemas.openxmlformats.org/officeDocument/2006/relationships/slide" Target="slide4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9.xml"/><Relationship Id="rId5" Type="http://schemas.openxmlformats.org/officeDocument/2006/relationships/slide" Target="slide25.xml"/><Relationship Id="rId10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slide" Target="slide33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ordplusonline.org/News2/NEWS-AND-ARCHIVE/Results-of-the-Nordplus-2020-application-roun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calls/call-for-applications-round-1-february-202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spresso.siu.n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nordplusonline.org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iaa.gov.lv/lat/starpt_fin_intrumenti/nordplus/par_nordplus/" TargetMode="External"/><Relationship Id="rId5" Type="http://schemas.openxmlformats.org/officeDocument/2006/relationships/hyperlink" Target="http://espresso.siu.no/espresso" TargetMode="External"/><Relationship Id="rId4" Type="http://schemas.openxmlformats.org/officeDocument/2006/relationships/hyperlink" Target="https://www.nordplusonline.org/how-to-apply/handbook/" TargetMode="Externa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ordplusonline.org/news/flexibility-of-nordplus-rules-2020-and-2021-due-to-covid-19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viaa.gov.lv/lat/nordplus/jauniesu_izglitiba/" TargetMode="External"/><Relationship Id="rId7" Type="http://schemas.openxmlformats.org/officeDocument/2006/relationships/hyperlink" Target="https://viaa.gov.lv/lat/nordplus/nordplus_pieauguso_programma/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s://viaa.gov.lv/lat/nordplus/nordplus_valodu_programma/" TargetMode="External"/><Relationship Id="rId5" Type="http://schemas.openxmlformats.org/officeDocument/2006/relationships/hyperlink" Target="https://viaa.gov.lv/lat/nordplus/nordlpus_augstaka_izglitiba/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s://viaa.gov.lv/lat/nordplus/nordplus_horizontala_programm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ordplusonline.org/wp-content/uploads/2020/10/nordplus-handbog-2021-uk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wp-content/uploads/2020/10/nordplus-handbog-2021-uk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wp-content/uploads/2020/10/nordplus-handbog-2021-uk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wp-content/uploads/2020/10/nordplus-handbog-2021-uk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wp-content/uploads/2020/10/nordplus-handbog-2021-uk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plusonline.org/how-to-apply/become-a-partner/" TargetMode="External"/><Relationship Id="rId7" Type="http://schemas.openxmlformats.org/officeDocument/2006/relationships/hyperlink" Target="https://ec.europa.eu/epale/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uzizglitiba.lv/" TargetMode="External"/><Relationship Id="rId5" Type="http://schemas.openxmlformats.org/officeDocument/2006/relationships/hyperlink" Target="https://login.schoolgateway.com/0/auth/login" TargetMode="External"/><Relationship Id="rId4" Type="http://schemas.openxmlformats.org/officeDocument/2006/relationships/hyperlink" Target="https://www.etwinning.net/en/pub/index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linards.deidulis" TargetMode="External"/><Relationship Id="rId2" Type="http://schemas.openxmlformats.org/officeDocument/2006/relationships/hyperlink" Target="mailto:linards.deidulis@viaa.gov.l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iskkulturkontakt.org/en/" TargetMode="External"/><Relationship Id="rId2" Type="http://schemas.openxmlformats.org/officeDocument/2006/relationships/hyperlink" Target="https://www.norden.lv/lv/grantu-programmas/kultur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968"/>
            <a:ext cx="9144000" cy="24465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14202" y="4250763"/>
            <a:ext cx="6550806" cy="1701981"/>
          </a:xfrm>
          <a:prstGeom prst="rect">
            <a:avLst/>
          </a:prstGeom>
        </p:spPr>
        <p:txBody>
          <a:bodyPr vert="horz" lIns="93957" tIns="46979" rIns="93957" bIns="4697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 smtClean="0">
                <a:solidFill>
                  <a:srgbClr val="002060"/>
                </a:solidFill>
              </a:rPr>
              <a:t>2020. gada 16. novembrī.</a:t>
            </a:r>
          </a:p>
          <a:p>
            <a:r>
              <a:rPr lang="lv-LV" sz="1800" b="1" dirty="0" smtClean="0">
                <a:solidFill>
                  <a:srgbClr val="002060"/>
                </a:solidFill>
              </a:rPr>
              <a:t> Vebinārs “Starptautiskā finansējuma iespējas kultūras un radošo nozaru projektu īstenošanai”</a:t>
            </a:r>
            <a:endParaRPr lang="lv-LV" sz="1800" dirty="0">
              <a:solidFill>
                <a:srgbClr val="002060"/>
              </a:solidFill>
            </a:endParaRPr>
          </a:p>
          <a:p>
            <a:endParaRPr lang="lv-LV" sz="1800" dirty="0" smtClean="0">
              <a:solidFill>
                <a:srgbClr val="002060"/>
              </a:solidFill>
            </a:endParaRPr>
          </a:p>
          <a:p>
            <a:endParaRPr lang="lv-LV" sz="1800" dirty="0">
              <a:solidFill>
                <a:srgbClr val="002060"/>
              </a:solidFill>
            </a:endParaRPr>
          </a:p>
          <a:p>
            <a:pPr algn="r"/>
            <a:r>
              <a:rPr lang="lv-LV" altLang="lv-LV" sz="1800" dirty="0">
                <a:solidFill>
                  <a:srgbClr val="002060"/>
                </a:solidFill>
              </a:rPr>
              <a:t>VIAA Vadības un ārējās sadarbības departamenta</a:t>
            </a:r>
          </a:p>
          <a:p>
            <a:pPr algn="r"/>
            <a:r>
              <a:rPr lang="lv-LV" altLang="lv-LV" sz="1800" dirty="0">
                <a:solidFill>
                  <a:srgbClr val="002060"/>
                </a:solidFill>
              </a:rPr>
              <a:t>v</a:t>
            </a:r>
            <a:r>
              <a:rPr lang="lv-LV" altLang="lv-LV" sz="1800" dirty="0" smtClean="0">
                <a:solidFill>
                  <a:srgbClr val="002060"/>
                </a:solidFill>
              </a:rPr>
              <a:t>ec. projektu vadītājs </a:t>
            </a:r>
            <a:r>
              <a:rPr lang="lv-LV" altLang="lv-LV" sz="1800" b="1" dirty="0" smtClean="0">
                <a:solidFill>
                  <a:srgbClr val="002060"/>
                </a:solidFill>
              </a:rPr>
              <a:t>Linards Deidulis</a:t>
            </a:r>
            <a:endParaRPr lang="lv-LV" altLang="lv-LV" sz="1800" b="1" dirty="0">
              <a:solidFill>
                <a:srgbClr val="002060"/>
              </a:solidFill>
            </a:endParaRPr>
          </a:p>
          <a:p>
            <a:endParaRPr lang="lv-LV" sz="1800" dirty="0" smtClean="0">
              <a:solidFill>
                <a:srgbClr val="002060"/>
              </a:solidFill>
            </a:endParaRPr>
          </a:p>
          <a:p>
            <a:endParaRPr lang="lv-LV" sz="18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5691" y="2362798"/>
            <a:ext cx="7535090" cy="992778"/>
          </a:xfrm>
        </p:spPr>
        <p:txBody>
          <a:bodyPr>
            <a:normAutofit/>
          </a:bodyPr>
          <a:lstStyle/>
          <a:p>
            <a:r>
              <a:rPr lang="nb-NO" altLang="lv-LV" sz="38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8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lv-LV" altLang="lv-LV" sz="38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programma 2018. -2022. </a:t>
            </a:r>
            <a:endParaRPr lang="lv-LV" sz="38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72069"/>
            <a:ext cx="8831263" cy="3869749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lv-LV" altLang="lv-LV" sz="23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Nordplus apakšprogramma tiek administrēta decentralizēti.  </a:t>
            </a:r>
            <a:r>
              <a:rPr lang="lv-LV" altLang="lv-LV" sz="23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Galvenie </a:t>
            </a:r>
            <a:r>
              <a:rPr lang="lv-LV" altLang="lv-LV" sz="23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administratori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ir 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Ziemeļvalstu Ministru padomes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apstiprinātas Nacionālās aģentūras no: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Zviedrijas – Jauniešu programma 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Dānijas – Pieaugušo izglītības programma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Norvēģijas -  Horizontālā programma 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Somijas – Augstākās izglītības programma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Islandes – Ziemeļvalstu valodu </a:t>
            </a:r>
            <a:r>
              <a:rPr lang="lv-LV" altLang="lv-LV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lv-LV" altLang="lv-LV" sz="2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Nordplus </a:t>
            </a:r>
            <a:r>
              <a:rPr lang="lv-LV" altLang="lv-LV" sz="23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atbildīgo administrējošo iestādi, kura </a:t>
            </a:r>
            <a:r>
              <a:rPr lang="lv-LV" altLang="lv-LV" sz="23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koordinē </a:t>
            </a:r>
            <a:r>
              <a:rPr lang="lv-LV" altLang="lv-LV" sz="23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programmas </a:t>
            </a:r>
            <a:r>
              <a:rPr lang="lv-LV" altLang="lv-LV" sz="23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īstenošanu kopumā, 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ieceļ 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Ziemeļvalstu Ministru padome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 Šobrīd tā ir </a:t>
            </a:r>
            <a:r>
              <a:rPr lang="lv-LV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Pētniecības centrs Islandē </a:t>
            </a:r>
            <a:r>
              <a:rPr lang="lv-LV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Icelandic</a:t>
            </a:r>
            <a:r>
              <a:rPr lang="lv-LV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lv-LV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Center</a:t>
            </a:r>
            <a:r>
              <a:rPr lang="lv-LV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lv-LV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for</a:t>
            </a:r>
            <a:r>
              <a:rPr lang="lv-LV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lv-LV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lv-LV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– </a:t>
            </a:r>
            <a:r>
              <a:rPr lang="lv-LV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Rannis</a:t>
            </a:r>
            <a:r>
              <a:rPr lang="lv-LV" sz="23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lv-LV" altLang="lv-LV" sz="23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lv-LV" altLang="lv-LV" sz="23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40" y="5541818"/>
            <a:ext cx="3005611" cy="13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/>
          <a:stretch>
            <a:fillRect/>
          </a:stretch>
        </p:blipFill>
        <p:spPr bwMode="auto">
          <a:xfrm>
            <a:off x="6234113" y="2410003"/>
            <a:ext cx="28003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5062" y="471013"/>
            <a:ext cx="6954618" cy="84536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vadība</a:t>
            </a:r>
            <a:endParaRPr lang="lv-LV" sz="35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78" y="1717964"/>
            <a:ext cx="8768585" cy="185650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Lēmumu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par Nordplus finansējuma piešķiršanu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projektiem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pieņem </a:t>
            </a: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Nordplus programmas komiteja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16 amatpersonu sastāvā no visām programmas dalībvalstīm. Latviju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komitejā pārstāv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Izglītības un zinātnes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ministrija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kas ir atbildīgā institūcija par Nordplus īstenošanu Latvijā. </a:t>
            </a:r>
            <a:endParaRPr lang="lv-LV" altLang="lv-LV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lv-LV" altLang="lv-LV" sz="9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lv-LV" altLang="lv-LV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4"/>
              </a:rPr>
              <a:t>Valsts izglītības attīstības aģentūra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 Nordplus </a:t>
            </a:r>
            <a:r>
              <a:rPr lang="lv-LV" altLang="lv-LV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nacionālais informācijas birojs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Latvijā un Nordplus programmas </a:t>
            </a:r>
            <a:r>
              <a:rPr lang="lv-LV" altLang="lv-LV" dirty="0" err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līdzadministrators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  <a:endParaRPr lang="lv-LV" altLang="lv-LV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0835" y="3574473"/>
            <a:ext cx="4793674" cy="2913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578" y="3610062"/>
            <a:ext cx="3185652" cy="23936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5062" y="471013"/>
            <a:ext cx="6954618" cy="84536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vadība</a:t>
            </a:r>
            <a:endParaRPr lang="lv-LV" sz="35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653540"/>
            <a:ext cx="8243454" cy="270256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lv-LV" sz="2000" dirty="0" smtClean="0">
                <a:solidFill>
                  <a:srgbClr val="002060"/>
                </a:solidFill>
              </a:rPr>
              <a:t>Nordplus programmas 2018 – 2022. </a:t>
            </a:r>
            <a:r>
              <a:rPr lang="lv-LV" sz="2000" b="1" dirty="0">
                <a:solidFill>
                  <a:srgbClr val="002060"/>
                </a:solidFill>
              </a:rPr>
              <a:t>nolikums</a:t>
            </a:r>
            <a:r>
              <a:rPr lang="lv-LV" sz="2000" dirty="0">
                <a:solidFill>
                  <a:srgbClr val="002060"/>
                </a:solidFill>
              </a:rPr>
              <a:t> </a:t>
            </a:r>
            <a:r>
              <a:rPr lang="lv-LV" sz="2000" dirty="0" smtClean="0">
                <a:solidFill>
                  <a:srgbClr val="002060"/>
                </a:solidFill>
              </a:rPr>
              <a:t> pieejams programmas </a:t>
            </a:r>
            <a:r>
              <a:rPr lang="lv-LV" sz="2000" dirty="0">
                <a:solidFill>
                  <a:srgbClr val="002060"/>
                </a:solidFill>
              </a:rPr>
              <a:t>oficiālajā portālā, </a:t>
            </a:r>
            <a:r>
              <a:rPr lang="lv-LV" sz="20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lv-LV" sz="2000" dirty="0" smtClean="0">
                <a:solidFill>
                  <a:srgbClr val="002060"/>
                </a:solidFill>
                <a:hlinkClick r:id="rId3"/>
              </a:rPr>
              <a:t>www.nordplusonline.org/eng/Documents2/Documents/Nordplus-programme-document-2018-2022-in-English</a:t>
            </a:r>
            <a:r>
              <a:rPr lang="lv-LV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lv-LV" sz="1800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lv-LV" sz="2000" dirty="0" smtClean="0">
                <a:solidFill>
                  <a:srgbClr val="002060"/>
                </a:solidFill>
              </a:rPr>
              <a:t>Nordplus programmas finansējumu veido </a:t>
            </a:r>
            <a:r>
              <a:rPr lang="lv-LV" sz="2000" b="1" dirty="0" smtClean="0">
                <a:solidFill>
                  <a:srgbClr val="002060"/>
                </a:solidFill>
              </a:rPr>
              <a:t>dalībvalstu iemaksas</a:t>
            </a:r>
            <a:r>
              <a:rPr lang="lv-LV" sz="2000" dirty="0" smtClean="0">
                <a:solidFill>
                  <a:srgbClr val="002060"/>
                </a:solidFill>
              </a:rPr>
              <a:t>, kas tiek </a:t>
            </a:r>
            <a:r>
              <a:rPr lang="lv-LV" sz="2000" dirty="0">
                <a:solidFill>
                  <a:srgbClr val="002060"/>
                </a:solidFill>
              </a:rPr>
              <a:t>aprēķināts, pamatojoties uz katras valsts daļu kopējā Ziemeļvalstu/Baltijas valstu iekšzemes kopproduktā (IKP) par pēdējiem diviem pieejamajiem gadiem. </a:t>
            </a:r>
          </a:p>
          <a:p>
            <a:pPr algn="ctr">
              <a:lnSpc>
                <a:spcPct val="80000"/>
              </a:lnSpc>
              <a:defRPr/>
            </a:pPr>
            <a:r>
              <a:rPr lang="lv-LV" sz="2000" dirty="0" smtClean="0">
                <a:solidFill>
                  <a:srgbClr val="002060"/>
                </a:solidFill>
              </a:rPr>
              <a:t>. Latvijas  i</a:t>
            </a:r>
            <a:r>
              <a:rPr lang="lv-LV" sz="2000" dirty="0" smtClean="0">
                <a:solidFill>
                  <a:srgbClr val="002060"/>
                </a:solidFill>
                <a:hlinkClick r:id="rId4"/>
              </a:rPr>
              <a:t>kgadējā iemaksa </a:t>
            </a:r>
            <a:r>
              <a:rPr lang="lv-LV" sz="2000" i="1" dirty="0">
                <a:solidFill>
                  <a:srgbClr val="002060"/>
                </a:solidFill>
                <a:hlinkClick r:id="rId4"/>
              </a:rPr>
              <a:t>Nordplus</a:t>
            </a:r>
            <a:r>
              <a:rPr lang="lv-LV" sz="2000" dirty="0">
                <a:solidFill>
                  <a:srgbClr val="002060"/>
                </a:solidFill>
                <a:hlinkClick r:id="rId4"/>
              </a:rPr>
              <a:t> budžetā </a:t>
            </a:r>
            <a:r>
              <a:rPr lang="lv-LV" sz="2000" dirty="0" smtClean="0">
                <a:solidFill>
                  <a:srgbClr val="002060"/>
                </a:solidFill>
              </a:rPr>
              <a:t>ir apm. 185 000 </a:t>
            </a:r>
            <a:r>
              <a:rPr lang="lv-LV" sz="2000" dirty="0" err="1" smtClean="0">
                <a:solidFill>
                  <a:srgbClr val="002060"/>
                </a:solidFill>
              </a:rPr>
              <a:t>euro</a:t>
            </a:r>
            <a:r>
              <a:rPr lang="lv-LV" sz="2000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lnSpc>
                <a:spcPct val="80000"/>
              </a:lnSpc>
              <a:defRPr/>
            </a:pPr>
            <a:endParaRPr lang="lv-LV" altLang="lv-LV" sz="22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3318" y="4413251"/>
            <a:ext cx="5645844" cy="24182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5062" y="471013"/>
            <a:ext cx="6954618" cy="84536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vadība</a:t>
            </a:r>
            <a:endParaRPr lang="lv-LV" sz="35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784" y="1292225"/>
            <a:ext cx="7443216" cy="36528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Pieaugušo izglītības </a:t>
            </a:r>
            <a:r>
              <a:rPr lang="lv-LV" altLang="lv-LV" dirty="0" err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apakšrogrammas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lv-LV" altLang="lv-LV" dirty="0" err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līdzadministratora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– </a:t>
            </a:r>
            <a:r>
              <a:rPr lang="lv-LV" altLang="lv-LV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Valsts izglītības attīstības aģentūras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galvenās funkcijas:</a:t>
            </a:r>
          </a:p>
          <a:p>
            <a:pPr>
              <a:buFontTx/>
              <a:buChar char="-"/>
              <a:defRPr/>
            </a:pP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projektu pieteicēju un īstenotāju konsultēšana, informatīvi pasākumi par Nordplus programmu;</a:t>
            </a:r>
          </a:p>
          <a:p>
            <a:pPr>
              <a:buFontTx/>
              <a:buChar char="-"/>
              <a:defRPr/>
            </a:pP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iesaiste projektu pieteikumu vērtēšanā (!VIAA pārstāvji NEVĒRTĒ projektus no Latvijas iesniedzējiem!);</a:t>
            </a:r>
          </a:p>
          <a:p>
            <a:pPr>
              <a:buFontTx/>
              <a:buChar char="-"/>
              <a:defRPr/>
            </a:pP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p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rojektu pieredzes un labas prakses popularizācija (piem., «pieredzes stāsti» VIAA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mājas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lapā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http://viaa.gov.lv/lat/nordplus/nordplus_pieredze/nordplus_pieauguso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/</a:t>
            </a:r>
            <a:endParaRPr lang="lv-LV" altLang="lv-LV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VIAA pārstāvji var apmeklēt Nordplus projektu pasākumus, veikt monitoringa vizītes, sagatavot ieteikumus projektu īstenotājiem un apakšprogrammas galvenajam administratoram.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366125" y="6324600"/>
            <a:ext cx="4730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F56610-A421-49B9-8F1A-5D384C5714C4}" type="slidenum">
              <a:rPr lang="en-US" altLang="lv-LV" smtClean="0"/>
              <a:pPr/>
              <a:t>13</a:t>
            </a:fld>
            <a:endParaRPr lang="en-US" altLang="lv-LV" smtClean="0"/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4860072"/>
            <a:ext cx="3848957" cy="21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5062" y="471013"/>
            <a:ext cx="6954618" cy="84536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vadība</a:t>
            </a:r>
            <a:endParaRPr lang="lv-LV" sz="35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61" y="1744546"/>
            <a:ext cx="8247780" cy="827314"/>
          </a:xfrm>
        </p:spPr>
        <p:txBody>
          <a:bodyPr>
            <a:normAutofit/>
          </a:bodyPr>
          <a:lstStyle/>
          <a:p>
            <a:pPr algn="ctr"/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</a:t>
            </a:r>
            <a:r>
              <a:rPr lang="nb-NO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skaitļi un fakti</a:t>
            </a:r>
            <a:endParaRPr lang="lv-LV"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20" y="2963746"/>
            <a:ext cx="4481862" cy="29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6829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002060"/>
                </a:solidFill>
              </a:rPr>
              <a:t>Ik </a:t>
            </a:r>
            <a:r>
              <a:rPr lang="lv-LV" sz="2200" dirty="0">
                <a:solidFill>
                  <a:srgbClr val="002060"/>
                </a:solidFill>
              </a:rPr>
              <a:t>gadus mobilitātēs  </a:t>
            </a:r>
            <a:r>
              <a:rPr lang="lv-LV" sz="2200" dirty="0" smtClean="0">
                <a:solidFill>
                  <a:srgbClr val="002060"/>
                </a:solidFill>
              </a:rPr>
              <a:t>no visām programmas dalībvalstīm piedalās ap </a:t>
            </a:r>
            <a:r>
              <a:rPr lang="lv-LV" sz="2200" b="1" dirty="0" smtClean="0">
                <a:solidFill>
                  <a:srgbClr val="002060"/>
                </a:solidFill>
              </a:rPr>
              <a:t>9000 </a:t>
            </a:r>
            <a:r>
              <a:rPr lang="lv-LV" sz="2200" dirty="0" smtClean="0">
                <a:solidFill>
                  <a:srgbClr val="002060"/>
                </a:solidFill>
              </a:rPr>
              <a:t>izglītotāju un izglītojamo.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002060"/>
                </a:solidFill>
              </a:rPr>
              <a:t>Ik gadus Nordplus programmā iesaistās ap </a:t>
            </a:r>
            <a:r>
              <a:rPr lang="lv-LV" sz="2200" b="1" dirty="0" smtClean="0">
                <a:solidFill>
                  <a:srgbClr val="002060"/>
                </a:solidFill>
              </a:rPr>
              <a:t>3000 </a:t>
            </a:r>
            <a:r>
              <a:rPr lang="lv-LV" sz="2200" dirty="0" smtClean="0">
                <a:solidFill>
                  <a:srgbClr val="002060"/>
                </a:solidFill>
              </a:rPr>
              <a:t> organizāciju, iestāžu, uzņēmumu no visām programmas dalībvalstīm.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002060"/>
                </a:solidFill>
              </a:rPr>
              <a:t>Katru gadu apmēram 50 – 60% no projektu iesniedzējiem ir organizācijas un iestādes, kuras nav iesniegušas  Nordplus projektu pēdējo 3 gadu </a:t>
            </a:r>
            <a:r>
              <a:rPr lang="lv-LV" sz="2200" dirty="0" smtClean="0">
                <a:solidFill>
                  <a:srgbClr val="002060"/>
                </a:solidFill>
              </a:rPr>
              <a:t>laikā.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lv-LV" sz="22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lv-LV" sz="22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lv-LV" sz="2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72936" y="365126"/>
            <a:ext cx="6242413" cy="1325563"/>
          </a:xfrm>
        </p:spPr>
        <p:txBody>
          <a:bodyPr>
            <a:normAutofit/>
          </a:bodyPr>
          <a:lstStyle/>
          <a:p>
            <a:r>
              <a:rPr lang="lv-LV" sz="3500" b="1" dirty="0" err="1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Nordplus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 - daži </a:t>
            </a:r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fakti 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un skaitļi 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2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2292350" y="473075"/>
            <a:ext cx="62420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 b="1">
                <a:solidFill>
                  <a:srgbClr val="0B7D91"/>
                </a:solidFill>
                <a:latin typeface="Verdana" panose="020B0604030504040204" pitchFamily="34" charset="0"/>
                <a:sym typeface="Dancer-Light"/>
              </a:rPr>
              <a:t>Kopējais Nordplus programmas atbalstīto projektu skaits un piešķirtais finansējums 2008. – 2020. </a:t>
            </a:r>
            <a:endParaRPr lang="lv-LV" altLang="lv-LV" sz="2000" b="1">
              <a:solidFill>
                <a:srgbClr val="0B7D9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7650" y="1719263"/>
          <a:ext cx="8770939" cy="4124322"/>
        </p:xfrm>
        <a:graphic>
          <a:graphicData uri="http://schemas.openxmlformats.org/drawingml/2006/table">
            <a:tbl>
              <a:tblPr/>
              <a:tblGrid>
                <a:gridCol w="983969">
                  <a:extLst>
                    <a:ext uri="{9D8B030D-6E8A-4147-A177-3AD203B41FA5}">
                      <a16:colId xmlns:a16="http://schemas.microsoft.com/office/drawing/2014/main" val="770596639"/>
                    </a:ext>
                  </a:extLst>
                </a:gridCol>
                <a:gridCol w="482415">
                  <a:extLst>
                    <a:ext uri="{9D8B030D-6E8A-4147-A177-3AD203B41FA5}">
                      <a16:colId xmlns:a16="http://schemas.microsoft.com/office/drawing/2014/main" val="1484984654"/>
                    </a:ext>
                  </a:extLst>
                </a:gridCol>
                <a:gridCol w="426752">
                  <a:extLst>
                    <a:ext uri="{9D8B030D-6E8A-4147-A177-3AD203B41FA5}">
                      <a16:colId xmlns:a16="http://schemas.microsoft.com/office/drawing/2014/main" val="3465348382"/>
                    </a:ext>
                  </a:extLst>
                </a:gridCol>
                <a:gridCol w="593743">
                  <a:extLst>
                    <a:ext uri="{9D8B030D-6E8A-4147-A177-3AD203B41FA5}">
                      <a16:colId xmlns:a16="http://schemas.microsoft.com/office/drawing/2014/main" val="1670059221"/>
                    </a:ext>
                  </a:extLst>
                </a:gridCol>
                <a:gridCol w="463862">
                  <a:extLst>
                    <a:ext uri="{9D8B030D-6E8A-4147-A177-3AD203B41FA5}">
                      <a16:colId xmlns:a16="http://schemas.microsoft.com/office/drawing/2014/main" val="3641103682"/>
                    </a:ext>
                  </a:extLst>
                </a:gridCol>
                <a:gridCol w="473139">
                  <a:extLst>
                    <a:ext uri="{9D8B030D-6E8A-4147-A177-3AD203B41FA5}">
                      <a16:colId xmlns:a16="http://schemas.microsoft.com/office/drawing/2014/main" val="2700603198"/>
                    </a:ext>
                  </a:extLst>
                </a:gridCol>
                <a:gridCol w="500970">
                  <a:extLst>
                    <a:ext uri="{9D8B030D-6E8A-4147-A177-3AD203B41FA5}">
                      <a16:colId xmlns:a16="http://schemas.microsoft.com/office/drawing/2014/main" val="1269408532"/>
                    </a:ext>
                  </a:extLst>
                </a:gridCol>
                <a:gridCol w="491693">
                  <a:extLst>
                    <a:ext uri="{9D8B030D-6E8A-4147-A177-3AD203B41FA5}">
                      <a16:colId xmlns:a16="http://schemas.microsoft.com/office/drawing/2014/main" val="151812621"/>
                    </a:ext>
                  </a:extLst>
                </a:gridCol>
                <a:gridCol w="519525">
                  <a:extLst>
                    <a:ext uri="{9D8B030D-6E8A-4147-A177-3AD203B41FA5}">
                      <a16:colId xmlns:a16="http://schemas.microsoft.com/office/drawing/2014/main" val="3560730064"/>
                    </a:ext>
                  </a:extLst>
                </a:gridCol>
                <a:gridCol w="528802">
                  <a:extLst>
                    <a:ext uri="{9D8B030D-6E8A-4147-A177-3AD203B41FA5}">
                      <a16:colId xmlns:a16="http://schemas.microsoft.com/office/drawing/2014/main" val="2295289775"/>
                    </a:ext>
                  </a:extLst>
                </a:gridCol>
                <a:gridCol w="473139">
                  <a:extLst>
                    <a:ext uri="{9D8B030D-6E8A-4147-A177-3AD203B41FA5}">
                      <a16:colId xmlns:a16="http://schemas.microsoft.com/office/drawing/2014/main" val="85967128"/>
                    </a:ext>
                  </a:extLst>
                </a:gridCol>
                <a:gridCol w="491693">
                  <a:extLst>
                    <a:ext uri="{9D8B030D-6E8A-4147-A177-3AD203B41FA5}">
                      <a16:colId xmlns:a16="http://schemas.microsoft.com/office/drawing/2014/main" val="2470041688"/>
                    </a:ext>
                  </a:extLst>
                </a:gridCol>
                <a:gridCol w="463862">
                  <a:extLst>
                    <a:ext uri="{9D8B030D-6E8A-4147-A177-3AD203B41FA5}">
                      <a16:colId xmlns:a16="http://schemas.microsoft.com/office/drawing/2014/main" val="870666594"/>
                    </a:ext>
                  </a:extLst>
                </a:gridCol>
                <a:gridCol w="445308">
                  <a:extLst>
                    <a:ext uri="{9D8B030D-6E8A-4147-A177-3AD203B41FA5}">
                      <a16:colId xmlns:a16="http://schemas.microsoft.com/office/drawing/2014/main" val="1354957841"/>
                    </a:ext>
                  </a:extLst>
                </a:gridCol>
                <a:gridCol w="431716">
                  <a:extLst>
                    <a:ext uri="{9D8B030D-6E8A-4147-A177-3AD203B41FA5}">
                      <a16:colId xmlns:a16="http://schemas.microsoft.com/office/drawing/2014/main" val="3439835432"/>
                    </a:ext>
                  </a:extLst>
                </a:gridCol>
                <a:gridCol w="1000351">
                  <a:extLst>
                    <a:ext uri="{9D8B030D-6E8A-4147-A177-3AD203B41FA5}">
                      <a16:colId xmlns:a16="http://schemas.microsoft.com/office/drawing/2014/main" val="1383341261"/>
                    </a:ext>
                  </a:extLst>
                </a:gridCol>
              </a:tblGrid>
              <a:tr h="2731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Valsts/gads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Kopā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Finansējums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48613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Somija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26 664 203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09088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Dānija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25 612 436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8538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Zviedrija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16 065 605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246098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Norvēģija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17 103 921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822461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Latvija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7 918 602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62839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Lietuva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10 837 025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56043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Islande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10 988 678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91058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Igaunija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8 651 255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54137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Fēru salas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1 132 626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97835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Ālandu</a:t>
                      </a:r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salas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557 755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76892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Grenlande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1 147 865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611635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Dienv.Šlēzviga</a:t>
                      </a:r>
                      <a:endParaRPr lang="lv-LV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791077"/>
                  </a:ext>
                </a:extLst>
              </a:tr>
              <a:tr h="28679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Citi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5105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49066"/>
                  </a:ext>
                </a:extLst>
              </a:tr>
              <a:tr h="28679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Kopā</a:t>
                      </a:r>
                    </a:p>
                  </a:txBody>
                  <a:tcPr marL="7201" marR="7201" marT="72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5703</a:t>
                      </a: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126 685 076</a:t>
                      </a:r>
                      <a:endParaRPr lang="lv-LV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1" marR="7201" marT="7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5412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9951" y="5940365"/>
            <a:ext cx="9044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Nordplus statistika pieejama </a:t>
            </a:r>
            <a:r>
              <a:rPr lang="lv-LV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http://statistikk.nordplusonline.org</a:t>
            </a:r>
            <a:endParaRPr lang="lv-LV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1847850" y="473075"/>
            <a:ext cx="7296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300" b="1" dirty="0">
                <a:solidFill>
                  <a:srgbClr val="0B7D91"/>
                </a:solidFill>
                <a:latin typeface="Verdana" panose="020B0604030504040204" pitchFamily="34" charset="0"/>
                <a:sym typeface="Dancer-Light"/>
              </a:rPr>
              <a:t>Nordplus programmas atbalstīto projektu skaits un piešķirtais finansējums Latvijas organizācijām 2008. – 2020. </a:t>
            </a:r>
            <a:endParaRPr lang="lv-LV" altLang="lv-LV" sz="2300" b="1" dirty="0">
              <a:solidFill>
                <a:srgbClr val="0B7D9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045464" y="1770495"/>
          <a:ext cx="7488936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Placeholder 3"/>
          <p:cNvSpPr txBox="1">
            <a:spLocks/>
          </p:cNvSpPr>
          <p:nvPr/>
        </p:nvSpPr>
        <p:spPr bwMode="auto">
          <a:xfrm rot="10800000" flipV="1">
            <a:off x="0" y="5556250"/>
            <a:ext cx="872331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lv-LV" altLang="lv-LV" sz="2000" dirty="0">
                <a:solidFill>
                  <a:srgbClr val="002060"/>
                </a:solidFill>
                <a:latin typeface="Verdana" panose="020B0604030504040204" pitchFamily="34" charset="0"/>
              </a:rPr>
              <a:t>Kopumā visās Nordplus apakšprogrammās no 2008. līdz 2020. gadam apstiprināti </a:t>
            </a:r>
            <a:r>
              <a:rPr lang="lv-LV" altLang="lv-LV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458 </a:t>
            </a:r>
            <a:r>
              <a:rPr lang="lv-LV" altLang="lv-LV" sz="2000" dirty="0">
                <a:solidFill>
                  <a:srgbClr val="002060"/>
                </a:solidFill>
                <a:latin typeface="Verdana" panose="020B0604030504040204" pitchFamily="34" charset="0"/>
              </a:rPr>
              <a:t>Latvijas</a:t>
            </a:r>
            <a:r>
              <a:rPr lang="lv-LV" altLang="lv-LV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lv-LV" altLang="lv-LV" sz="2000" dirty="0">
                <a:solidFill>
                  <a:srgbClr val="002060"/>
                </a:solidFill>
                <a:latin typeface="Verdana" panose="020B0604030504040204" pitchFamily="34" charset="0"/>
              </a:rPr>
              <a:t>iesniedzēju projekti par kopējo summu ~ </a:t>
            </a:r>
            <a:r>
              <a:rPr lang="lv-LV" altLang="lv-LV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8 miljoni eiro   </a:t>
            </a:r>
          </a:p>
        </p:txBody>
      </p:sp>
    </p:spTree>
    <p:extLst>
      <p:ext uri="{BB962C8B-B14F-4D97-AF65-F5344CB8AC3E}">
        <p14:creationId xmlns:p14="http://schemas.microsoft.com/office/powerpoint/2010/main" val="1764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1"/>
          <p:cNvSpPr>
            <a:spLocks noGrp="1"/>
          </p:cNvSpPr>
          <p:nvPr>
            <p:ph idx="1"/>
          </p:nvPr>
        </p:nvSpPr>
        <p:spPr>
          <a:xfrm>
            <a:off x="2362454" y="1560513"/>
            <a:ext cx="6397498" cy="4775200"/>
          </a:xfrm>
        </p:spPr>
        <p:txBody>
          <a:bodyPr>
            <a:normAutofit fontScale="92500" lnSpcReduction="20000"/>
          </a:bodyPr>
          <a:lstStyle/>
          <a:p>
            <a:pPr marL="265113" indent="-265113"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lv-LV" altLang="lv-LV" sz="3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2020. gadā no visām 8 programmas dalībvalstīm tika </a:t>
            </a:r>
            <a:r>
              <a:rPr lang="lv-LV" altLang="lv-LV" sz="30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iesniegti </a:t>
            </a:r>
            <a:r>
              <a:rPr lang="lv-LV" altLang="lv-LV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500</a:t>
            </a:r>
            <a:r>
              <a:rPr lang="lv-LV" altLang="lv-LV" sz="3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projektu pieteikumi par kopējo summu 21, 53 milj. </a:t>
            </a:r>
            <a:r>
              <a:rPr lang="lv-LV" altLang="lv-LV" sz="3000" dirty="0" err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eur</a:t>
            </a:r>
            <a:endParaRPr lang="lv-LV" altLang="lv-LV" sz="30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265113" indent="-265113" algn="just">
              <a:buFont typeface="Wingdings" panose="05000000000000000000" pitchFamily="2" charset="2"/>
              <a:buChar char="ü"/>
              <a:defRPr/>
            </a:pPr>
            <a:r>
              <a:rPr lang="lv-LV" altLang="lv-LV" sz="3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2020. gadā kopumā 8 programmas dalībvalstīs tika </a:t>
            </a:r>
            <a:r>
              <a:rPr lang="lv-LV" altLang="lv-LV" sz="30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apstiprināti </a:t>
            </a:r>
            <a:r>
              <a:rPr lang="lv-LV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363 </a:t>
            </a:r>
            <a:r>
              <a:rPr lang="lv-LV" altLang="lv-LV" sz="3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pieteikumi (74%) par kopējo summu </a:t>
            </a:r>
            <a:r>
              <a:rPr lang="lv-LV" altLang="lv-LV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10,</a:t>
            </a:r>
            <a:r>
              <a:rPr lang="lv-LV" altLang="lv-LV" sz="3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 </a:t>
            </a:r>
            <a:r>
              <a:rPr lang="lv-LV" altLang="lv-LV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 milj. </a:t>
            </a:r>
            <a:r>
              <a:rPr lang="lv-LV" altLang="lv-LV" sz="3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eur</a:t>
            </a:r>
            <a:endParaRPr lang="lv-LV" altLang="lv-LV" sz="30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defRPr/>
            </a:pPr>
            <a:endParaRPr lang="lv-LV" altLang="lv-LV" sz="30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defRPr/>
            </a:pPr>
            <a:r>
              <a:rPr lang="lv-LV" altLang="lv-LV" sz="3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Detalizēta informācija par 2020. gada projektu konkursa rezultātiem pieejama </a:t>
            </a:r>
            <a:r>
              <a:rPr lang="lv-LV" altLang="lv-LV" sz="2400" dirty="0">
                <a:solidFill>
                  <a:srgbClr val="002060"/>
                </a:solidFill>
                <a:ea typeface="MS PGothic" panose="020B0600070205080204" pitchFamily="34" charset="-128"/>
                <a:hlinkClick r:id="rId2"/>
              </a:rPr>
              <a:t>https://www.nordplusonline.org/News2/NEWS-AND-ARCHIVE/Results-of-the-Nordplus-2020-application-round</a:t>
            </a:r>
            <a:endParaRPr lang="lv-LV" altLang="lv-LV" sz="24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lv-LV" altLang="lv-LV" sz="30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lv-LV" altLang="lv-LV" sz="25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>
            <a:fillRect/>
          </a:stretch>
        </p:blipFill>
        <p:spPr bwMode="auto">
          <a:xfrm>
            <a:off x="130175" y="2157413"/>
            <a:ext cx="23145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6944" y="474663"/>
            <a:ext cx="62424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3500" dirty="0" smtClean="0">
                <a:solidFill>
                  <a:srgbClr val="0B7D91"/>
                </a:solidFill>
                <a:sym typeface="Dancer-Light" pitchFamily="2" charset="0"/>
              </a:rPr>
              <a:t>Nordplus - daži fakti un skaitļi </a:t>
            </a:r>
            <a:endParaRPr lang="lv-LV" sz="3500" dirty="0">
              <a:solidFill>
                <a:srgbClr val="0B7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76475" y="458788"/>
            <a:ext cx="6423025" cy="1036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Nordplus</a:t>
            </a: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2020.gada projektu konkursa kopējie rezultāti </a:t>
            </a:r>
            <a:r>
              <a:rPr lang="lv-LV" altLang="lv-LV" sz="2800" u="sng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visās dalībvalstīs  </a:t>
            </a:r>
            <a:endParaRPr lang="lv-LV" altLang="lv-LV" sz="2900" u="sng" dirty="0" smtClean="0">
              <a:ea typeface="MS PGothic" panose="020B0600070205080204" pitchFamily="34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96850" y="1981200"/>
          <a:ext cx="8728075" cy="3600451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320869631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818007542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420927224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61661091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1769287882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344644246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3733870249"/>
                    </a:ext>
                  </a:extLst>
                </a:gridCol>
              </a:tblGrid>
              <a:tr h="736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Apakšprogramma</a:t>
                      </a:r>
                      <a:endParaRPr kumimoji="0" lang="lv-LV" altLang="lv-LV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Iesniegtie projektu pieteikumi</a:t>
                      </a:r>
                      <a:endParaRPr kumimoji="0" lang="lv-LV" altLang="lv-LV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Apstiprinātie projekti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Atbalstītie no iesniegtajiem, %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Pieprasītais finansējums  (milj. eiro)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Piešķirtais finansējums </a:t>
                      </a:r>
                    </a:p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(milj. eiro)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Piešķirtais </a:t>
                      </a:r>
                      <a:r>
                        <a:rPr kumimoji="0" lang="lv-LV" altLang="lv-LV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fin</a:t>
                      </a: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., %  no pieprasītā</a:t>
                      </a:r>
                      <a:endParaRPr kumimoji="0" lang="lv-LV" altLang="lv-LV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65554"/>
                  </a:ext>
                </a:extLst>
              </a:tr>
              <a:tr h="569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Jauniešu</a:t>
                      </a:r>
                      <a:endParaRPr kumimoji="0" lang="lv-LV" altLang="lv-LV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132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105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80%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4 126 192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2 996 274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73%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98014"/>
                  </a:ext>
                </a:extLst>
              </a:tr>
              <a:tr h="569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Augstākās izglītības</a:t>
                      </a:r>
                      <a:endParaRPr kumimoji="0" lang="lv-LV" altLang="lv-LV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208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175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84%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9 594 201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4 281 778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45%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4002"/>
                  </a:ext>
                </a:extLst>
              </a:tr>
              <a:tr h="569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Pieaugušo izglītības</a:t>
                      </a:r>
                      <a:endParaRPr kumimoji="0" lang="lv-LV" altLang="lv-LV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92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43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47%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3 761 805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1 233 420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33%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296176"/>
                  </a:ext>
                </a:extLst>
              </a:tr>
              <a:tr h="28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Horizontālā</a:t>
                      </a:r>
                      <a:endParaRPr kumimoji="0" lang="lv-LV" altLang="lv-LV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38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19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50%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2 596 507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977 713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38%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299044"/>
                  </a:ext>
                </a:extLst>
              </a:tr>
              <a:tr h="569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Ziemeļvalstu valodu</a:t>
                      </a:r>
                      <a:endParaRPr kumimoji="0" lang="lv-LV" altLang="lv-LV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29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21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72%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1 453 367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735 675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51% </a:t>
                      </a:r>
                    </a:p>
                  </a:txBody>
                  <a:tcPr marL="19050" marR="19050" marT="19047" marB="19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07678"/>
                  </a:ext>
                </a:extLst>
              </a:tr>
              <a:tr h="299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Kopā:</a:t>
                      </a:r>
                      <a:endParaRPr kumimoji="0" lang="lv-LV" altLang="lv-LV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3" marR="6858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500 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363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72% 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92075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92075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21 532 072 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10 224 860 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19050" marR="19050" marT="19047" marB="190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23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15950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Prezentācijas saturs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31963" y="1235075"/>
            <a:ext cx="6650037" cy="51212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I 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V</a:t>
            </a: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ispārējā 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informācija par </a:t>
            </a:r>
            <a:r>
              <a:rPr lang="nb-NO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Nordplus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2" action="ppaction://hlinksldjump"/>
              </a:rPr>
              <a:t> programmu</a:t>
            </a:r>
            <a:endParaRPr lang="lv-LV" altLang="lv-LV" sz="2200" b="1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3" action="ppaction://hlinksldjump"/>
              </a:rPr>
              <a:t>II </a:t>
            </a:r>
            <a:r>
              <a:rPr lang="nb-NO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3" action="ppaction://hlinksldjump"/>
              </a:rPr>
              <a:t>Nordplus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3" action="ppaction://hlinksldjump"/>
              </a:rPr>
              <a:t> programmas vadība un </a:t>
            </a: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3" action="ppaction://hlinksldjump"/>
              </a:rPr>
              <a:t>administrācija</a:t>
            </a:r>
            <a:endParaRPr lang="lv-LV" altLang="lv-LV" sz="24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4" action="ppaction://hlinksldjump"/>
              </a:rPr>
              <a:t>III </a:t>
            </a:r>
            <a:r>
              <a:rPr lang="nb-NO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4" action="ppaction://hlinksldjump"/>
              </a:rPr>
              <a:t>Nordplus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4" action="ppaction://hlinksldjump"/>
              </a:rPr>
              <a:t> – skaitļi un </a:t>
            </a: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4" action="ppaction://hlinksldjump"/>
              </a:rPr>
              <a:t>fakti</a:t>
            </a:r>
            <a:endParaRPr lang="lv-LV" altLang="lv-LV" sz="24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5" action="ppaction://hlinksldjump"/>
              </a:rPr>
              <a:t>IV 2021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5" action="ppaction://hlinksldjump"/>
              </a:rPr>
              <a:t>. gada Nordplus projektu konkurss un interneta </a:t>
            </a: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5" action="ppaction://hlinksldjump"/>
              </a:rPr>
              <a:t>resursi</a:t>
            </a:r>
            <a:endParaRPr lang="lv-LV" altLang="lv-LV" sz="24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6" action="ppaction://hlinksldjump"/>
              </a:rPr>
              <a:t>V </a:t>
            </a:r>
            <a:r>
              <a:rPr lang="lv-LV" altLang="lv-LV" sz="2400" b="1" dirty="0" smtClean="0">
                <a:solidFill>
                  <a:srgbClr val="FF0000"/>
                </a:solidFill>
                <a:ea typeface="Verdana" panose="020B0604030504040204" pitchFamily="34" charset="0"/>
                <a:hlinkClick r:id="rId6" action="ppaction://hlinksldjump"/>
              </a:rPr>
              <a:t>Izmaiņas </a:t>
            </a:r>
            <a:r>
              <a:rPr lang="lv-LV" altLang="lv-LV" sz="2400" b="1" dirty="0">
                <a:solidFill>
                  <a:srgbClr val="FF0000"/>
                </a:solidFill>
                <a:ea typeface="Verdana" panose="020B0604030504040204" pitchFamily="34" charset="0"/>
                <a:hlinkClick r:id="rId6" action="ppaction://hlinksldjump"/>
              </a:rPr>
              <a:t>projektu īstenošanā saistībā ar COVID 19 </a:t>
            </a:r>
            <a:endParaRPr lang="lv-LV" altLang="lv-LV" sz="2400" b="1" dirty="0" smtClean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7" action="ppaction://hlinksldjump"/>
              </a:rPr>
              <a:t>VI </a:t>
            </a:r>
            <a:r>
              <a:rPr lang="nb-NO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7" action="ppaction://hlinksldjump"/>
              </a:rPr>
              <a:t>Nordplus</a:t>
            </a:r>
            <a:r>
              <a:rPr lang="lv-LV" altLang="lv-LV" sz="2400" b="1" dirty="0">
                <a:solidFill>
                  <a:srgbClr val="0B7D91"/>
                </a:solidFill>
                <a:ea typeface="Verdana" panose="020B0604030504040204" pitchFamily="34" charset="0"/>
                <a:hlinkClick r:id="rId7" action="ppaction://hlinksldjump"/>
              </a:rPr>
              <a:t> </a:t>
            </a: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7" action="ppaction://hlinksldjump"/>
              </a:rPr>
              <a:t>apakšprogrammas</a:t>
            </a:r>
            <a:endParaRPr lang="lv-LV" altLang="lv-LV" sz="24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lv-LV" altLang="lv-LV" sz="21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8" action="ppaction://hlinksldjump"/>
              </a:rPr>
              <a:t>Jauniešu apakšprogramma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lv-LV" altLang="lv-LV" sz="21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9" action="ppaction://hlinksldjump"/>
              </a:rPr>
              <a:t>Augstākās izglītības apakšprogramma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lv-LV" altLang="lv-LV" sz="21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10" action="ppaction://hlinksldjump"/>
              </a:rPr>
              <a:t>Pieaugušo izglītības apakšprogramma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lv-LV" altLang="lv-LV" sz="21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11" action="ppaction://hlinksldjump"/>
              </a:rPr>
              <a:t>Horizontālā apakšprogramma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lv-LV" altLang="lv-LV" sz="21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12" action="ppaction://hlinksldjump"/>
              </a:rPr>
              <a:t>Ziemeļvalstu valodu apakšprogramma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lv-LV" altLang="lv-LV" sz="2400" b="1" dirty="0" smtClean="0">
                <a:solidFill>
                  <a:srgbClr val="0B7D91"/>
                </a:solidFill>
                <a:ea typeface="Verdana" panose="020B0604030504040204" pitchFamily="34" charset="0"/>
                <a:hlinkClick r:id="rId13" action="ppaction://hlinksldjump"/>
              </a:rPr>
              <a:t>VII Papildus informācija un kontakti </a:t>
            </a:r>
            <a:endParaRPr lang="lv-LV" altLang="lv-LV" sz="21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lv-LV" altLang="lv-LV" sz="2400" b="1" dirty="0" smtClean="0">
              <a:solidFill>
                <a:srgbClr val="0B7D91"/>
              </a:solidFill>
              <a:ea typeface="Verdana" panose="020B0604030504040204" pitchFamily="3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61AC43-E523-4FB6-9B1D-FAB1D55764A8}" type="slidenum">
              <a:rPr lang="en-US" altLang="lv-LV" smtClean="0"/>
              <a:pPr/>
              <a:t>2</a:t>
            </a:fld>
            <a:endParaRPr lang="en-US" altLang="lv-LV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7325"/>
            <a:ext cx="2019300" cy="13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00075"/>
          </a:xfrm>
        </p:spPr>
        <p:txBody>
          <a:bodyPr>
            <a:normAutofit fontScale="90000"/>
          </a:bodyPr>
          <a:lstStyle/>
          <a:p>
            <a:r>
              <a:rPr lang="lv-LV" altLang="lv-LV" sz="25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2020. gada atbalstīto projektu pieteikumu sadalījums starp programmas dalībvalstīm</a:t>
            </a: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701" r="7849" b="4881"/>
          <a:stretch/>
        </p:blipFill>
        <p:spPr bwMode="auto">
          <a:xfrm>
            <a:off x="1947673" y="1920239"/>
            <a:ext cx="5934456" cy="43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03500" y="458788"/>
            <a:ext cx="6096000" cy="1036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II </a:t>
            </a: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Nordplus</a:t>
            </a: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</a:t>
            </a:r>
            <a:r>
              <a:rPr lang="lv-LV" altLang="lv-LV" sz="2800" u="sng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2020. </a:t>
            </a: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gada projektu konkursa rezultāti Latvijā </a:t>
            </a: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</a:t>
            </a:r>
            <a:endParaRPr lang="lv-LV" altLang="lv-LV" sz="2900" dirty="0" smtClean="0">
              <a:ea typeface="MS PGothic" panose="020B0600070205080204" pitchFamily="34" charset="-128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4672" y="1658938"/>
          <a:ext cx="8040879" cy="3989386"/>
        </p:xfrm>
        <a:graphic>
          <a:graphicData uri="http://schemas.openxmlformats.org/drawingml/2006/table">
            <a:tbl>
              <a:tblPr firstRow="1" firstCol="1" bandRow="1"/>
              <a:tblGrid>
                <a:gridCol w="1429087">
                  <a:extLst>
                    <a:ext uri="{9D8B030D-6E8A-4147-A177-3AD203B41FA5}">
                      <a16:colId xmlns:a16="http://schemas.microsoft.com/office/drawing/2014/main" val="3225842479"/>
                    </a:ext>
                  </a:extLst>
                </a:gridCol>
                <a:gridCol w="1392772">
                  <a:extLst>
                    <a:ext uri="{9D8B030D-6E8A-4147-A177-3AD203B41FA5}">
                      <a16:colId xmlns:a16="http://schemas.microsoft.com/office/drawing/2014/main" val="2321282132"/>
                    </a:ext>
                  </a:extLst>
                </a:gridCol>
                <a:gridCol w="1836291">
                  <a:extLst>
                    <a:ext uri="{9D8B030D-6E8A-4147-A177-3AD203B41FA5}">
                      <a16:colId xmlns:a16="http://schemas.microsoft.com/office/drawing/2014/main" val="3736753382"/>
                    </a:ext>
                  </a:extLst>
                </a:gridCol>
                <a:gridCol w="1538490">
                  <a:extLst>
                    <a:ext uri="{9D8B030D-6E8A-4147-A177-3AD203B41FA5}">
                      <a16:colId xmlns:a16="http://schemas.microsoft.com/office/drawing/2014/main" val="1495315728"/>
                    </a:ext>
                  </a:extLst>
                </a:gridCol>
                <a:gridCol w="1844239">
                  <a:extLst>
                    <a:ext uri="{9D8B030D-6E8A-4147-A177-3AD203B41FA5}">
                      <a16:colId xmlns:a16="http://schemas.microsoft.com/office/drawing/2014/main" val="3028990911"/>
                    </a:ext>
                  </a:extLst>
                </a:gridCol>
              </a:tblGrid>
              <a:tr h="104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Programmas veids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Iesniegtie </a:t>
                      </a: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</a:t>
                      </a:r>
                      <a:r>
                        <a:rPr lang="lv-LV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(koordinatori no LV)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Apstiprinātie </a:t>
                      </a: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 (no iesniegtajiem)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LV</a:t>
                      </a:r>
                      <a:r>
                        <a:rPr lang="lv-LV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koordinēto a</a:t>
                      </a: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pstiprināto </a:t>
                      </a: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projektu budžets (EUR)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partneri no LV citu valstu koordinētos projektos piedalās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89184"/>
                  </a:ext>
                </a:extLst>
              </a:tr>
              <a:tr h="57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28 (78%)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581 133 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 organizācijas</a:t>
                      </a:r>
                      <a:endParaRPr lang="lv-LV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2995"/>
                  </a:ext>
                </a:extLst>
              </a:tr>
              <a:tr h="57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Augstākās izglītības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14 (78%)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254974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65 </a:t>
                      </a:r>
                      <a:r>
                        <a:rPr lang="lv-LV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organizācijas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351654"/>
                  </a:ext>
                </a:extLst>
              </a:tr>
              <a:tr h="57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Pieaugušo izglītības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8 (33 %)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171 575 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22 organizācija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18067"/>
                  </a:ext>
                </a:extLst>
              </a:tr>
              <a:tr h="285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Horizontālā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 (50%)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114 100 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organizācijas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133304"/>
                  </a:ext>
                </a:extLst>
              </a:tr>
              <a:tr h="66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Ziemeļvalstu valodu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 (50%)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20 985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782641"/>
                  </a:ext>
                </a:extLst>
              </a:tr>
              <a:tr h="285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Kopā: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lv-L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(63%)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1 142 767 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40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73300" y="365125"/>
            <a:ext cx="6242050" cy="1325563"/>
          </a:xfrm>
        </p:spPr>
        <p:txBody>
          <a:bodyPr>
            <a:normAutofit/>
          </a:bodyPr>
          <a:lstStyle/>
          <a:p>
            <a:r>
              <a:rPr lang="lv-LV" altLang="lv-LV" sz="2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  <a:sym typeface="Dancer-Light"/>
              </a:rPr>
              <a:t>Nordplus finansējuma sadalījums starp apakšprogrammām 2020</a:t>
            </a:r>
            <a:endParaRPr lang="lv-LV" altLang="lv-LV" sz="2500" b="1" dirty="0" smtClean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584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253981"/>
              </p:ext>
            </p:extLst>
          </p:nvPr>
        </p:nvGraphicFramePr>
        <p:xfrm>
          <a:off x="1758950" y="1430338"/>
          <a:ext cx="7385050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hart" r:id="rId4" imgW="7400914" imgH="4676762" progId="Excel.Chart.8">
                  <p:embed/>
                </p:oleObj>
              </mc:Choice>
              <mc:Fallback>
                <p:oleObj name="Chart" r:id="rId4" imgW="7400914" imgH="4676762" progId="Excel.Chart.8">
                  <p:embed/>
                  <p:pic>
                    <p:nvPicPr>
                      <p:cNvPr id="0" name="Picture 4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430338"/>
                        <a:ext cx="7385050" cy="467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1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03500" y="458788"/>
            <a:ext cx="6096000" cy="1036637"/>
          </a:xfrm>
        </p:spPr>
        <p:txBody>
          <a:bodyPr>
            <a:normAutofit fontScale="90000"/>
          </a:bodyPr>
          <a:lstStyle/>
          <a:p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Nordplus</a:t>
            </a: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2020. gada projektu konkursa rezultāti Latvijā </a:t>
            </a: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</a:t>
            </a:r>
            <a:endParaRPr lang="lv-LV" altLang="lv-LV" sz="2900" dirty="0" smtClean="0">
              <a:ea typeface="MS PGothic" panose="020B0600070205080204" pitchFamily="34" charset="-128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567878"/>
              </p:ext>
            </p:extLst>
          </p:nvPr>
        </p:nvGraphicFramePr>
        <p:xfrm>
          <a:off x="1581912" y="1673353"/>
          <a:ext cx="6519672" cy="425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74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03500" y="458788"/>
            <a:ext cx="6096000" cy="1036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Nordplus</a:t>
            </a:r>
            <a:r>
              <a:rPr lang="lv-LV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2020. gada projektu konkursa rezultātu kopsavilkums programmas oficiālajā portālā </a:t>
            </a:r>
            <a:r>
              <a:rPr lang="nb-NO" altLang="lv-LV" sz="2800" dirty="0" smtClean="0">
                <a:solidFill>
                  <a:srgbClr val="0B7D91"/>
                </a:solidFill>
                <a:ea typeface="MS PGothic" panose="020B0600070205080204" pitchFamily="34" charset="-128"/>
              </a:rPr>
              <a:t> </a:t>
            </a:r>
            <a:endParaRPr lang="lv-LV" altLang="lv-LV" sz="2900" dirty="0" smtClean="0">
              <a:ea typeface="MS PGothic" panose="020B0600070205080204" pitchFamily="34" charset="-128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886075"/>
            <a:ext cx="36083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Content Placeholder 2"/>
          <p:cNvSpPr>
            <a:spLocks noGrp="1"/>
          </p:cNvSpPr>
          <p:nvPr>
            <p:ph idx="1"/>
          </p:nvPr>
        </p:nvSpPr>
        <p:spPr>
          <a:xfrm>
            <a:off x="484188" y="2182813"/>
            <a:ext cx="8202612" cy="1117600"/>
          </a:xfrm>
        </p:spPr>
        <p:txBody>
          <a:bodyPr/>
          <a:lstStyle/>
          <a:p>
            <a:r>
              <a:rPr lang="lv-LV" altLang="lv-LV" smtClean="0">
                <a:ea typeface="MS PGothic" panose="020B0600070205080204" pitchFamily="34" charset="-128"/>
                <a:hlinkClick r:id="rId4"/>
              </a:rPr>
              <a:t>https://www.nordplusonline.org/News2/NEWS-AND-ARCHIVE/Results-of-the-Nordplus-2020-application-round</a:t>
            </a:r>
            <a:endParaRPr lang="lv-LV" altLang="lv-LV" smtClean="0">
              <a:ea typeface="MS PGothic" panose="020B0600070205080204" pitchFamily="34" charset="-128"/>
            </a:endParaRPr>
          </a:p>
          <a:p>
            <a:endParaRPr lang="lv-LV" altLang="lv-LV" smtClean="0">
              <a:ea typeface="MS PGothic" panose="020B0600070205080204" pitchFamily="34" charset="-128"/>
            </a:endParaRPr>
          </a:p>
          <a:p>
            <a:endParaRPr lang="lv-LV" altLang="lv-LV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74470"/>
            <a:ext cx="6442710" cy="766354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IV </a:t>
            </a:r>
            <a:r>
              <a:rPr lang="nb-NO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projektu konkurss 2021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100" y="1140824"/>
            <a:ext cx="6053836" cy="52338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lv-LV" altLang="lv-LV" sz="26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216000" indent="-2160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altLang="lv-LV" sz="2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2020.gada 1.novembrī </a:t>
            </a:r>
            <a:r>
              <a:rPr lang="lv-LV" altLang="lv-LV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ir izsludināts ikgadējais Nordplus projektu konkurss 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3"/>
              </a:rPr>
              <a:t>https://www.nordplusonline.org/calls/call-for-applications-round-1-february-2021/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lv-LV" altLang="lv-LV" sz="2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216000" indent="-2160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pieteikumu iesniegšanas termiņš</a:t>
            </a:r>
            <a:r>
              <a:rPr lang="lv-LV" altLang="lv-LV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- </a:t>
            </a:r>
            <a:r>
              <a:rPr lang="lv-LV" altLang="lv-LV" sz="2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2021.gada  1. februāris</a:t>
            </a:r>
            <a:r>
              <a:rPr lang="lv-LV" altLang="lv-LV" sz="2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(plkst. 23:59 pēc Norvēģijas laika)</a:t>
            </a:r>
            <a:endParaRPr lang="lv-LV" altLang="lv-LV" sz="26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SzPts val="2600"/>
              <a:buFont typeface="Wingdings" panose="05000000000000000000" pitchFamily="2" charset="2"/>
              <a:buChar char="ü"/>
            </a:pPr>
            <a:r>
              <a:rPr lang="lv-LV" sz="2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</a:rPr>
              <a:t>2021</a:t>
            </a: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-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</a:rPr>
              <a:t>2022. gada konkursos </a:t>
            </a: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programma aicina iesniedzējus projektos pievērst uzmanību </a:t>
            </a:r>
            <a:r>
              <a:rPr lang="lv-LV" sz="2600" b="1" dirty="0">
                <a:solidFill>
                  <a:srgbClr val="009A00"/>
                </a:solidFill>
                <a:latin typeface="Calibri" panose="020F0502020204030204" pitchFamily="34" charset="0"/>
              </a:rPr>
              <a:t>vides, ilgtspējīgas attīstības, zaļās  ekonomikas un ar to saistīto inovāciju attīstību.</a:t>
            </a:r>
            <a:r>
              <a:rPr lang="ru-RU" sz="2600" b="1" dirty="0">
                <a:solidFill>
                  <a:srgbClr val="009A00"/>
                </a:solidFill>
                <a:latin typeface="Calibri" panose="020F0502020204030204" pitchFamily="34" charset="0"/>
              </a:rPr>
              <a:t> </a:t>
            </a:r>
            <a:r>
              <a:rPr lang="ru-RU" sz="2600" dirty="0">
                <a:solidFill>
                  <a:srgbClr val="009A00"/>
                </a:solidFill>
                <a:latin typeface="Calibri" panose="020F0502020204030204" pitchFamily="34" charset="0"/>
              </a:rPr>
              <a:t>(</a:t>
            </a:r>
            <a:r>
              <a:rPr lang="en-US" sz="2600" dirty="0">
                <a:solidFill>
                  <a:srgbClr val="009A00"/>
                </a:solidFill>
                <a:latin typeface="Calibri" panose="020F0502020204030204" pitchFamily="34" charset="0"/>
              </a:rPr>
              <a:t>“Enhancing Educational Cooperation for a Greener Future” ) </a:t>
            </a:r>
            <a:endParaRPr lang="lv-LV" sz="2600" dirty="0">
              <a:solidFill>
                <a:srgbClr val="009A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76" y="2209800"/>
            <a:ext cx="2628448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74470"/>
            <a:ext cx="6442710" cy="766354"/>
          </a:xfrm>
        </p:spPr>
        <p:txBody>
          <a:bodyPr>
            <a:normAutofit/>
          </a:bodyPr>
          <a:lstStyle/>
          <a:p>
            <a:pPr algn="ctr"/>
            <a:r>
              <a:rPr lang="nb-NO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projektu konkurss 2021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006" y="1140824"/>
            <a:ext cx="7282978" cy="5233849"/>
          </a:xfrm>
        </p:spPr>
        <p:txBody>
          <a:bodyPr>
            <a:normAutofit lnSpcReduction="10000"/>
          </a:bodyPr>
          <a:lstStyle/>
          <a:p>
            <a:pPr marL="216000" indent="-216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pieteikumu iesniegšana </a:t>
            </a: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notiek </a:t>
            </a:r>
            <a:r>
              <a:rPr lang="lv-LV" sz="26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tikai </a:t>
            </a:r>
            <a:r>
              <a:rPr lang="lv-LV" sz="26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elektroniskā </a:t>
            </a:r>
            <a:r>
              <a:rPr lang="lv-LV" sz="26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formā</a:t>
            </a: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sz="2600" b="1" dirty="0" err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Espresso</a:t>
            </a:r>
            <a:r>
              <a:rPr lang="lv-LV" sz="26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sistēmā: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3"/>
              </a:rPr>
              <a:t>https://espresso.siu.no  </a:t>
            </a:r>
            <a:r>
              <a:rPr 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lv-LV" sz="26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216000" indent="-216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lv-LV" sz="26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pieteikumi jāsagatavo </a:t>
            </a:r>
            <a:r>
              <a:rPr lang="lv-LV" sz="26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angļu valodā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lv-LV" sz="26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Ziemeļvalstu valodu programmā </a:t>
            </a: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– angļu valodā vai vienā no Ziemeļvalstu valodām (dāņu, zviedru vai norvēģu valodā)). </a:t>
            </a:r>
          </a:p>
          <a:p>
            <a:pPr marL="216000" indent="-216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Projekta pieteikumam jāpievieno:</a:t>
            </a:r>
          </a:p>
          <a:p>
            <a:pPr lvl="1">
              <a:lnSpc>
                <a:spcPct val="120000"/>
              </a:lnSpc>
            </a:pPr>
            <a:r>
              <a:rPr 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paraksttiesīgās personas parakstītas </a:t>
            </a:r>
            <a:r>
              <a:rPr 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Nodomu vēstules </a:t>
            </a:r>
            <a:r>
              <a:rPr 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lv-LV" sz="2200" i="1" dirty="0" err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Letters</a:t>
            </a:r>
            <a:r>
              <a:rPr lang="lv-LV" sz="2200" i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sz="2200" i="1" dirty="0" err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of</a:t>
            </a:r>
            <a:r>
              <a:rPr lang="lv-LV" sz="2200" i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sz="2200" i="1" dirty="0" err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Intent</a:t>
            </a:r>
            <a:r>
              <a:rPr 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 par koordinatoru un katru partneri;</a:t>
            </a:r>
          </a:p>
          <a:p>
            <a:pPr lvl="1">
              <a:lnSpc>
                <a:spcPct val="120000"/>
              </a:lnSpc>
            </a:pPr>
            <a:r>
              <a:rPr 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aktivitātēm, </a:t>
            </a:r>
            <a:r>
              <a:rPr lang="lv-LV" sz="22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tīkliem </a:t>
            </a:r>
            <a:r>
              <a:rPr 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– </a:t>
            </a:r>
            <a:r>
              <a:rPr 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budžets </a:t>
            </a:r>
            <a:r>
              <a:rPr lang="lv-LV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MS Excel </a:t>
            </a:r>
            <a:r>
              <a:rPr 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formātā</a:t>
            </a:r>
            <a:r>
              <a:rPr lang="lv-LV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  <a:endParaRPr lang="lv-LV" altLang="lv-LV" sz="22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0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20713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400"/>
              </a:spcBef>
            </a:pPr>
            <a:r>
              <a:rPr lang="lv-LV" altLang="lv-LV" sz="2500" dirty="0" smtClean="0">
                <a:solidFill>
                  <a:srgbClr val="0B7D91"/>
                </a:solidFill>
                <a:ea typeface="MS PGothic" panose="020B0600070205080204" pitchFamily="34" charset="-128"/>
                <a:sym typeface="Dancer-Light" pitchFamily="2" charset="0"/>
              </a:rPr>
              <a:t>Informācijas </a:t>
            </a:r>
            <a:r>
              <a:rPr lang="lv-LV" altLang="lv-LV" sz="2500" dirty="0" smtClean="0">
                <a:solidFill>
                  <a:srgbClr val="0B7D91"/>
                </a:solidFill>
                <a:ea typeface="MS PGothic" panose="020B0600070205080204" pitchFamily="34" charset="-128"/>
                <a:sym typeface="Dancer-Light" pitchFamily="2" charset="0"/>
              </a:rPr>
              <a:t>avoti 2021 gada projektu konkursam </a:t>
            </a:r>
            <a:endParaRPr lang="en-GB" altLang="lv-LV" sz="2500" dirty="0" smtClean="0">
              <a:solidFill>
                <a:srgbClr val="0B7D91"/>
              </a:solidFill>
              <a:ea typeface="MS PGothic" panose="020B0600070205080204" pitchFamily="34" charset="-128"/>
              <a:sym typeface="Dancer-Light" pitchFamily="2" charset="0"/>
            </a:endParaRP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2759772" y="1265238"/>
            <a:ext cx="6265356" cy="5476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Nordplus programmas </a:t>
            </a:r>
            <a:r>
              <a:rPr lang="lv-LV" altLang="lv-LV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oficiālā mājas lapa</a:t>
            </a: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, t.sk. partneru un projektu datu bāze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–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3"/>
              </a:rPr>
              <a:t>www.nordplusonline.org</a:t>
            </a:r>
            <a:r>
              <a:rPr lang="lv-LV" altLang="lv-LV" sz="1800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altLang="lv-LV" sz="18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Tajā tiek publicēti programmas oficiālie paziņojumi un dokumenti, tai  skaitā </a:t>
            </a:r>
            <a:r>
              <a:rPr lang="lv-LV" altLang="lv-LV" sz="1800" b="1" i="1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Nordplus</a:t>
            </a:r>
            <a:r>
              <a:rPr lang="lv-LV" altLang="lv-LV" sz="18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18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rokasgrāmata 2021. gada projektu konkursam  </a:t>
            </a:r>
            <a:r>
              <a:rPr lang="lv-LV" altLang="lv-LV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1800" dirty="0">
                <a:latin typeface="Calibri" panose="020F0502020204030204" pitchFamily="34" charset="0"/>
                <a:ea typeface="MS PGothic" panose="020B0600070205080204" pitchFamily="34" charset="-128"/>
                <a:hlinkClick r:id="rId4"/>
              </a:rPr>
              <a:t>https://www.nordplusonline.org/how-to-apply/handbook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hlinkClick r:id="rId4"/>
              </a:rPr>
              <a:t>/</a:t>
            </a: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lv-LV" altLang="lv-LV" sz="18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altLang="lv-LV" sz="1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Tiešsaistes sistēma </a:t>
            </a:r>
            <a:r>
              <a:rPr lang="lv-LV" altLang="lv-LV" sz="1800" i="1" dirty="0" err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Espresso</a:t>
            </a:r>
            <a:r>
              <a:rPr lang="lv-LV" altLang="lv-LV" sz="1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(projektu pieteikumu </a:t>
            </a:r>
            <a:r>
              <a:rPr lang="lv-LV" altLang="lv-LV" sz="1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aizpildīšana un iesniegšana)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–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5"/>
              </a:rPr>
              <a:t>http://espresso.siu.no/espresso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Materiāli VIAA mājas lapā (prezentācijas, video) latviešu valodā – sadaļa “Nordplus” -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6"/>
              </a:rPr>
              <a:t>http://www.viaa.gov.lv/lat/starpt_fin_intrumenti/nordplus/par_nordplus/</a:t>
            </a: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  <a:sym typeface="Dancer-Book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  <a:sym typeface="Dancer-Book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VIAA sagatavotajiem materiāliem ir </a:t>
            </a:r>
            <a:r>
              <a:rPr lang="lv-LV" altLang="lv-LV" sz="18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informatīvs un paskaidrojošs raksturs</a:t>
            </a:r>
            <a:r>
              <a:rPr lang="lv-LV" altLang="lv-LV" sz="1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. Projektu pieteicējiem ir saistoši dokumenti, kas publicēti </a:t>
            </a:r>
            <a:r>
              <a:rPr lang="lv-LV" altLang="lv-LV" sz="18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3"/>
              </a:rPr>
              <a:t>www.nordplusonline.org</a:t>
            </a:r>
            <a:endParaRPr lang="lv-LV" altLang="lv-LV" sz="1800" dirty="0" smtClean="0">
              <a:latin typeface="Calibri" panose="020F0502020204030204" pitchFamily="34" charset="0"/>
              <a:ea typeface="MS PGothic" panose="020B0600070205080204" pitchFamily="34" charset="-128"/>
              <a:sym typeface="Dancer-Boo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761" y="4587697"/>
            <a:ext cx="1991766" cy="146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44" y="1663481"/>
            <a:ext cx="2385088" cy="1081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049" y="2769404"/>
            <a:ext cx="2104478" cy="17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55006" y="635000"/>
            <a:ext cx="6656387" cy="615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lv-LV" sz="2800" b="1" dirty="0" smtClean="0">
                <a:solidFill>
                  <a:srgbClr val="FF0000"/>
                </a:solidFill>
                <a:latin typeface="Verdana "/>
                <a:ea typeface="MS PGothic" panose="020B0600070205080204" pitchFamily="34" charset="-128"/>
              </a:rPr>
              <a:t>V Izmaiņas </a:t>
            </a:r>
            <a:r>
              <a:rPr lang="lv-LV" altLang="lv-LV" sz="2800" b="1" dirty="0" smtClean="0">
                <a:solidFill>
                  <a:srgbClr val="FF0000"/>
                </a:solidFill>
                <a:latin typeface="Verdana "/>
                <a:ea typeface="MS PGothic" panose="020B0600070205080204" pitchFamily="34" charset="-128"/>
              </a:rPr>
              <a:t>projektu īstenošanā saistībā ar COVID 19 </a:t>
            </a:r>
            <a:r>
              <a:rPr lang="lv-LV" altLang="lv-LV" sz="2800" dirty="0" smtClean="0">
                <a:solidFill>
                  <a:srgbClr val="FF0000"/>
                </a:solidFill>
                <a:latin typeface="Verdana "/>
                <a:ea typeface="MS PGothic" panose="020B0600070205080204" pitchFamily="34" charset="-128"/>
              </a:rPr>
              <a:t/>
            </a:r>
            <a:br>
              <a:rPr lang="lv-LV" altLang="lv-LV" sz="2800" dirty="0" smtClean="0">
                <a:solidFill>
                  <a:srgbClr val="FF0000"/>
                </a:solidFill>
                <a:latin typeface="Verdana "/>
                <a:ea typeface="MS PGothic" panose="020B0600070205080204" pitchFamily="34" charset="-128"/>
              </a:rPr>
            </a:br>
            <a:endParaRPr lang="lv-LV" altLang="lv-LV" sz="2800" dirty="0" smtClean="0">
              <a:solidFill>
                <a:srgbClr val="FF0000"/>
              </a:solidFill>
              <a:latin typeface="Verdana "/>
              <a:ea typeface="MS PGothic" panose="020B0600070205080204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0" y="1939925"/>
            <a:ext cx="5048249" cy="444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Šobrīd </a:t>
            </a:r>
            <a:r>
              <a:rPr lang="lv-LV" altLang="lv-LV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apstiprinātajiem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 projektiem  Nordplus programma ir pieņēmusi </a:t>
            </a:r>
            <a:r>
              <a:rPr lang="lv-LV" altLang="lv-LV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pagaidu noteikumus 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saistībā ar COVID 19 izraisītajiem pārvietošanās ierobežojumiem.</a:t>
            </a:r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342900" indent="-342900"/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Šobrīd īstenojamiem projekti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, var aizstāt mobilitāti un citas starptautiskās aktivitātes ar </a:t>
            </a:r>
            <a:r>
              <a:rPr lang="lv-LV" altLang="lv-LV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digitālo mobilitāti un tiešsaistes sanāksmēm, 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skat.: 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  <a:hlinkClick r:id="rId2"/>
              </a:rPr>
              <a:t>https</a:t>
            </a:r>
            <a:r>
              <a:rPr lang="lv-LV" altLang="lv-LV" dirty="0">
                <a:solidFill>
                  <a:srgbClr val="002060"/>
                </a:solidFill>
                <a:ea typeface="MS PGothic" panose="020B0600070205080204" pitchFamily="34" charset="-128"/>
                <a:hlinkClick r:id="rId2"/>
              </a:rPr>
              <a:t>://www.nordplusonline.org/news/flexibility-of-nordplus-rules-2020-and-2021-due-to-covid-19</a:t>
            </a:r>
            <a:r>
              <a:rPr lang="lv-LV" altLang="lv-LV" dirty="0" smtClean="0">
                <a:solidFill>
                  <a:srgbClr val="002060"/>
                </a:solidFill>
                <a:ea typeface="MS PGothic" panose="020B0600070205080204" pitchFamily="34" charset="-128"/>
                <a:hlinkClick r:id="rId2"/>
              </a:rPr>
              <a:t>/</a:t>
            </a:r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342900" indent="-342900"/>
            <a:r>
              <a:rPr lang="lv-LV" altLang="lv-LV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Šiem noteikumiem ir pagaidu raksturs, tie nav ietverti Nordplus 2021.  gada Rokasgrāmatā.  </a:t>
            </a:r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342900" indent="-342900"/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342900" indent="-342900"/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342900" indent="-342900"/>
            <a:endParaRPr lang="lv-LV" altLang="lv-LV" dirty="0" smtClean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6" y="2562376"/>
            <a:ext cx="3683000" cy="25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61" y="1744546"/>
            <a:ext cx="8247780" cy="827314"/>
          </a:xfrm>
        </p:spPr>
        <p:txBody>
          <a:bodyPr>
            <a:normAutofit/>
          </a:bodyPr>
          <a:lstStyle/>
          <a:p>
            <a:pPr algn="ctr"/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 </a:t>
            </a:r>
            <a:r>
              <a:rPr lang="nb-NO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apakšprogrammas</a:t>
            </a:r>
            <a:endParaRPr lang="lv-LV"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0825"/>
            <a:ext cx="2468880" cy="10287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1" y="2836917"/>
            <a:ext cx="2468880" cy="1028701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789395"/>
            <a:ext cx="2514600" cy="1044258"/>
          </a:xfrm>
          <a:prstGeom prst="rect">
            <a:avLst/>
          </a:prstGeom>
        </p:spPr>
      </p:pic>
      <p:pic>
        <p:nvPicPr>
          <p:cNvPr id="7" name="Picture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0" y="3865618"/>
            <a:ext cx="2468880" cy="1018413"/>
          </a:xfrm>
          <a:prstGeom prst="rect">
            <a:avLst/>
          </a:prstGeom>
        </p:spPr>
      </p:pic>
      <p:pic>
        <p:nvPicPr>
          <p:cNvPr id="8" name="Picture 7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1" y="4816475"/>
            <a:ext cx="246888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935046"/>
            <a:ext cx="8606791" cy="827314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Ievads. </a:t>
            </a:r>
            <a:b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Vispārējā informācija par </a:t>
            </a:r>
            <a:r>
              <a:rPr lang="nb-NO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programmu (2018. – 2022.) </a:t>
            </a:r>
            <a:endParaRPr lang="lv-LV"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0729" y="3509010"/>
            <a:ext cx="432823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5127"/>
            <a:ext cx="6564630" cy="97599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Jauniešu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1419497"/>
            <a:ext cx="6564630" cy="474875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2000"/>
              </a:lnSpc>
              <a:buClr>
                <a:srgbClr val="000000"/>
              </a:buClr>
              <a:buNone/>
              <a:defRPr/>
            </a:pPr>
            <a:r>
              <a:rPr lang="lv-LV" altLang="lv-LV" sz="22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Mērķa grupa</a:t>
            </a:r>
            <a:r>
              <a:rPr lang="lv-LV" altLang="lv-LV" sz="2200" b="1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–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skolēni/audzēkņi, skolotāji/pasniedzēji, administrācijas darbinieki</a:t>
            </a:r>
            <a:endParaRPr lang="lv-LV" altLang="lv-LV" sz="2200" b="1" u="sng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lnSpc>
                <a:spcPct val="112000"/>
              </a:lnSpc>
              <a:buClr>
                <a:srgbClr val="000000"/>
              </a:buClr>
              <a:buNone/>
              <a:defRPr/>
            </a:pPr>
            <a:r>
              <a:rPr lang="lv-LV" altLang="lv-LV" sz="22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iesniedzēji</a:t>
            </a:r>
            <a:r>
              <a:rPr lang="lv-LV" altLang="lv-LV" sz="2200" dirty="0">
                <a:solidFill>
                  <a:srgbClr val="454547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</a:p>
          <a:p>
            <a:pPr marL="811212" lvl="1" indent="-342900">
              <a:lnSpc>
                <a:spcPct val="112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pirmsskolas iestāde</a:t>
            </a:r>
          </a:p>
          <a:p>
            <a:pPr marL="811212" lvl="1" indent="-342900">
              <a:lnSpc>
                <a:spcPct val="112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sākumskola/pamatskola/vidusskola</a:t>
            </a:r>
          </a:p>
          <a:p>
            <a:pPr marL="811212" lvl="1" indent="-342900">
              <a:lnSpc>
                <a:spcPct val="112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profesionālās izglītības iestāde</a:t>
            </a:r>
          </a:p>
          <a:p>
            <a:pPr marL="811212" lvl="1" indent="-342900" algn="just">
              <a:lnSpc>
                <a:spcPct val="112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kultūras skolas (mūzikas un mākslas skolas), kas īsteno valsts apstiprinātas programmas</a:t>
            </a:r>
          </a:p>
          <a:p>
            <a:pPr marL="0" lvl="1" indent="0" algn="just">
              <a:lnSpc>
                <a:spcPct val="112000"/>
              </a:lnSpc>
              <a:spcAft>
                <a:spcPts val="12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lv-LV" altLang="lv-LV" sz="22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!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Kā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projekta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iesniedzēji/koordinatori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var būt tikai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formālās izglītības iestādes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(tas ir – bērnudārzi, skolas, profesionālās izglītības iestādes,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mūzikas un mākslas skolas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kas īsteno valsts apstiprinātas mācību programmas</a:t>
            </a:r>
            <a:r>
              <a:rPr lang="lv-LV" altLang="lv-LV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endParaRPr lang="lv-LV" altLang="lv-LV" sz="22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lvl="1" indent="0" algn="just">
              <a:lnSpc>
                <a:spcPct val="112000"/>
              </a:lnSpc>
              <a:buClr>
                <a:srgbClr val="000000"/>
              </a:buClr>
              <a:buSzPct val="45000"/>
              <a:buNone/>
              <a:defRPr/>
            </a:pPr>
            <a:r>
              <a:rPr lang="lv-LV" altLang="lv-LV" sz="2200" b="1" dirty="0">
                <a:solidFill>
                  <a:srgbClr val="FF000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!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 Cita veida iestādes, kas ir saistītas ar mērķa grupas apmācību, bet neīsteno valsts apstiprinātas mācību programmas, var piedalīties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kā partneri </a:t>
            </a:r>
            <a:r>
              <a:rPr lang="lv-LV" altLang="lv-LV" sz="2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 </a:t>
            </a:r>
            <a:endParaRPr lang="lv-LV" altLang="lv-LV" sz="2200" b="1" u="sng" dirty="0">
              <a:solidFill>
                <a:srgbClr val="002060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endParaRPr lang="lv-LV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0" y="1938528"/>
            <a:ext cx="1858080" cy="241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4526280"/>
            <a:ext cx="155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hlinkClick r:id="rId2"/>
              </a:rPr>
              <a:t>Nordplus rokasgrāmata 2021</a:t>
            </a:r>
            <a:r>
              <a:rPr lang="lv-LV" dirty="0" smtClean="0"/>
              <a:t>, 16. – 27.lpp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Jauniešu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projektu veidi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6" y="1576251"/>
            <a:ext cx="6416584" cy="46007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lv-LV" altLang="lv-LV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Mobilitātes</a:t>
            </a:r>
            <a:endParaRPr lang="lv-LV" altLang="lv-LV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lv-LV" altLang="lv-LV" sz="1900" b="1" dirty="0">
                <a:solidFill>
                  <a:srgbClr val="002060"/>
                </a:solidFill>
                <a:ea typeface="MS PGothic" panose="020B0600070205080204" pitchFamily="34" charset="-128"/>
              </a:rPr>
              <a:t>klašu apmaiņa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(no 1 līdz 3 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nedēļām, maks. 30 skolēni no valsts un maks. 2 skolotāji uz 10 skolēniem);</a:t>
            </a:r>
            <a:endParaRPr lang="lv-LV" altLang="lv-LV" sz="19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lv-LV" altLang="lv-LV" sz="19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skolēnu </a:t>
            </a:r>
            <a:r>
              <a:rPr lang="lv-LV" altLang="lv-LV" sz="1900" b="1" dirty="0">
                <a:solidFill>
                  <a:srgbClr val="002060"/>
                </a:solidFill>
                <a:ea typeface="MS PGothic" panose="020B0600070205080204" pitchFamily="34" charset="-128"/>
              </a:rPr>
              <a:t>apmaiņa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 profesionālās izglītības </a:t>
            </a:r>
            <a:r>
              <a:rPr lang="lv-LV" altLang="lv-LV" sz="19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profesionālās izglītības 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iestāžu </a:t>
            </a:r>
            <a:r>
              <a:rPr lang="lv-LV" altLang="lv-LV" sz="1900" dirty="0">
                <a:solidFill>
                  <a:srgbClr val="002060"/>
                </a:solidFill>
                <a:ea typeface="MS PGothic" panose="020B0600070205080204" pitchFamily="34" charset="-128"/>
              </a:rPr>
              <a:t>audzēkņu </a:t>
            </a:r>
            <a:r>
              <a:rPr lang="lv-LV" altLang="lv-LV" sz="1900" b="1" dirty="0">
                <a:solidFill>
                  <a:srgbClr val="002060"/>
                </a:solidFill>
                <a:ea typeface="MS PGothic" panose="020B0600070205080204" pitchFamily="34" charset="-128"/>
              </a:rPr>
              <a:t>darba prakse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(no 1 nedēļas līdz 1 gadam);</a:t>
            </a:r>
          </a:p>
          <a:p>
            <a:pPr lvl="1">
              <a:lnSpc>
                <a:spcPct val="80000"/>
              </a:lnSpc>
            </a:pPr>
            <a:r>
              <a:rPr lang="lv-LV" altLang="lv-LV" sz="1900" b="1" dirty="0">
                <a:solidFill>
                  <a:srgbClr val="002060"/>
                </a:solidFill>
                <a:ea typeface="MS PGothic" panose="020B0600070205080204" pitchFamily="34" charset="-128"/>
              </a:rPr>
              <a:t>skolotāju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 </a:t>
            </a:r>
            <a:r>
              <a:rPr lang="lv-LV" altLang="lv-LV" sz="1900" b="1" dirty="0">
                <a:solidFill>
                  <a:srgbClr val="002060"/>
                </a:solidFill>
                <a:ea typeface="MS PGothic" panose="020B0600070205080204" pitchFamily="34" charset="-128"/>
              </a:rPr>
              <a:t>pedagoģiskā personāla apmaiņa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(no 1 nedēļas līdz 1 gadam);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lv-LV" altLang="lv-LV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lv-LV" altLang="lv-LV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lv-LV" altLang="lv-LV" sz="19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 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aktivitātes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kas vērstas uz pedagoģisko un didaktisko metožu attīstīšanu un 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pilnveidi, inovatīvu mācību materiālu un programmu izstrāde. </a:t>
            </a:r>
            <a:endParaRPr lang="lv-LV" altLang="lv-LV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3. Sadarbības </a:t>
            </a:r>
            <a:r>
              <a:rPr lang="lv-LV" altLang="lv-LV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tīkli</a:t>
            </a:r>
            <a:r>
              <a:rPr lang="lv-LV" altLang="lv-LV" dirty="0">
                <a:solidFill>
                  <a:srgbClr val="002060"/>
                </a:solidFill>
              </a:rPr>
              <a:t> </a:t>
            </a:r>
            <a:r>
              <a:rPr lang="lv-LV" altLang="lv-LV" dirty="0" smtClean="0">
                <a:solidFill>
                  <a:srgbClr val="002060"/>
                </a:solidFill>
              </a:rPr>
              <a:t>– ilgtermiņa sadarbība par noteiktu tēmu ar mērķi izstrādāt iniciatīvas nākotnes projektiem. </a:t>
            </a:r>
            <a:endParaRPr lang="lv-LV" altLang="lv-LV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165464"/>
            <a:ext cx="6416584" cy="905690"/>
          </a:xfrm>
        </p:spPr>
        <p:txBody>
          <a:bodyPr>
            <a:normAutofit fontScale="90000"/>
          </a:bodyPr>
          <a:lstStyle/>
          <a:p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Jauniešu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apakšprogrammas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nosacījumi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131" y="992777"/>
            <a:ext cx="7201989" cy="5738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lv-LV" altLang="lv-LV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Partneri:</a:t>
            </a:r>
          </a:p>
          <a:p>
            <a:pPr algn="just">
              <a:defRPr/>
            </a:pP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Mobilitātēm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 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vismaz viens sadarbības partneris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izglītības iestāde no citas programmas dalībvalsts;</a:t>
            </a:r>
          </a:p>
          <a:p>
            <a:pPr algn="just">
              <a:defRPr/>
            </a:pP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Projektiem un sadarbības tīkliem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 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vismaz divi sadarbības partneri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izglītības iestādes no dažādām programmas dalībvalstīm. 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lv-LV" altLang="lv-LV" b="1" u="sng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finansējums:</a:t>
            </a:r>
            <a:endParaRPr lang="lv-LV" altLang="lv-LV" b="1" u="sng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lv-LV" altLang="lv-LV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Mobilitātēm</a:t>
            </a:r>
            <a:r>
              <a:rPr lang="lv-LV" altLang="lv-LV" sz="20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finansējumu piešķir </a:t>
            </a:r>
            <a:r>
              <a:rPr lang="lv-LV" altLang="lv-LV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100</a:t>
            </a:r>
            <a:r>
              <a:rPr lang="lv-LV" altLang="lv-LV" sz="2200" b="1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% 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apmērā no mobilitātes izmaksām saskaņā ar programmas noteiktajām standarta (maksimālajām) likmēm ceļa un uzturēšanas izdevumiem</a:t>
            </a:r>
            <a:r>
              <a:rPr lang="lv-LV" altLang="lv-LV" sz="2000" dirty="0">
                <a:latin typeface="Calibri" panose="020F0502020204030204" pitchFamily="34" charset="0"/>
                <a:ea typeface="MS PGothic" panose="020B0600070205080204" pitchFamily="34" charset="-128"/>
              </a:rPr>
              <a:t>;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lv-LV" altLang="lv-LV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Sadarbības 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tīkliem un </a:t>
            </a:r>
            <a:r>
              <a:rPr lang="lv-LV" altLang="lv-LV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projektiem:</a:t>
            </a:r>
          </a:p>
          <a:p>
            <a:pPr marL="360000" indent="0" algn="just">
              <a:spcBef>
                <a:spcPts val="600"/>
              </a:spcBef>
              <a:buNone/>
              <a:defRPr/>
            </a:pPr>
            <a:r>
              <a:rPr lang="lv-LV" altLang="lv-LV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Nordplus </a:t>
            </a:r>
            <a:r>
              <a:rPr lang="lv-LV" altLang="lv-LV" sz="22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programmasedz</a:t>
            </a:r>
            <a:r>
              <a:rPr lang="lv-LV" altLang="lv-LV" sz="2200" dirty="0">
                <a:latin typeface="Calibri" panose="020F0502020204030204" pitchFamily="34" charset="0"/>
                <a:ea typeface="MS PGothic" panose="020B0600070205080204" pitchFamily="34" charset="-128"/>
              </a:rPr>
              <a:t> 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:</a:t>
            </a:r>
            <a:endParaRPr lang="lv-LV" altLang="lv-LV" sz="22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200150" lvl="1" indent="-45720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lv-LV" sz="1700" dirty="0">
                <a:solidFill>
                  <a:srgbClr val="002060"/>
                </a:solidFill>
                <a:latin typeface="Calibri" pitchFamily="34" charset="0"/>
              </a:rPr>
              <a:t>administratīvās </a:t>
            </a:r>
            <a:r>
              <a:rPr lang="lv-LV" sz="1700" dirty="0">
                <a:solidFill>
                  <a:srgbClr val="002060"/>
                </a:solidFill>
                <a:latin typeface="Calibri" pitchFamily="34" charset="0"/>
              </a:rPr>
              <a:t>izmaksas (arī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publicitātes </a:t>
            </a:r>
            <a:r>
              <a:rPr lang="lv-LV" sz="1700" dirty="0">
                <a:solidFill>
                  <a:srgbClr val="002060"/>
                </a:solidFill>
                <a:latin typeface="Calibri" pitchFamily="34" charset="0"/>
              </a:rPr>
              <a:t>izdevumi, rezultātu izplatīšanas pasākumi u.c.)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lv-LV" sz="1700" b="1" dirty="0" smtClean="0">
                <a:solidFill>
                  <a:srgbClr val="002060"/>
                </a:solidFill>
                <a:latin typeface="Calibri" pitchFamily="34" charset="0"/>
              </a:rPr>
              <a:t>3000 eiro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koordinatoram un </a:t>
            </a:r>
            <a:r>
              <a:rPr lang="lv-LV" sz="1700" b="1" dirty="0" smtClean="0">
                <a:solidFill>
                  <a:srgbClr val="002060"/>
                </a:solidFill>
                <a:latin typeface="Calibri" pitchFamily="34" charset="0"/>
              </a:rPr>
              <a:t>1000 eiro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katram </a:t>
            </a:r>
            <a:r>
              <a:rPr lang="lv-LV" sz="1700" dirty="0" err="1" smtClean="0">
                <a:solidFill>
                  <a:srgbClr val="002060"/>
                </a:solidFill>
                <a:latin typeface="Calibri" pitchFamily="34" charset="0"/>
              </a:rPr>
              <a:t>parnerim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 no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Nordplus finansējuma;</a:t>
            </a:r>
            <a:endParaRPr lang="lv-LV" sz="1700" dirty="0">
              <a:solidFill>
                <a:srgbClr val="002060"/>
              </a:solidFill>
              <a:latin typeface="Calibri" pitchFamily="34" charset="0"/>
            </a:endParaRPr>
          </a:p>
          <a:p>
            <a:pPr marL="1200150" lvl="1" indent="-45720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lv-LV" sz="1700" dirty="0">
                <a:solidFill>
                  <a:srgbClr val="002060"/>
                </a:solidFill>
                <a:latin typeface="Calibri" pitchFamily="34" charset="0"/>
              </a:rPr>
              <a:t>ceļa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izdevumi, uzturēšanās </a:t>
            </a:r>
            <a:r>
              <a:rPr lang="lv-LV" sz="1700" dirty="0">
                <a:solidFill>
                  <a:srgbClr val="002060"/>
                </a:solidFill>
                <a:latin typeface="Calibri" pitchFamily="34" charset="0"/>
              </a:rPr>
              <a:t>izdevumi skolotājiem un pedagoģiskajam </a:t>
            </a: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personālam saskaņā ar Nordplus Rokasgrāmatā norādītajām likmēm ;</a:t>
            </a:r>
            <a:endParaRPr lang="lv-LV" sz="1700" dirty="0">
              <a:solidFill>
                <a:srgbClr val="002060"/>
              </a:solidFill>
              <a:latin typeface="Calibri" pitchFamily="34" charset="0"/>
            </a:endParaRPr>
          </a:p>
          <a:p>
            <a:pPr marL="1200150" lvl="1" indent="-45720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lv-LV" sz="1700" dirty="0" smtClean="0">
                <a:solidFill>
                  <a:srgbClr val="002060"/>
                </a:solidFill>
                <a:latin typeface="Calibri" pitchFamily="34" charset="0"/>
              </a:rPr>
              <a:t> Finansējums dalībniekiem ar īpašām vajadzībām. </a:t>
            </a:r>
            <a:endParaRPr lang="lv-LV" altLang="lv-LV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60000" lvl="1" indent="0" algn="just">
              <a:spcBef>
                <a:spcPts val="0"/>
              </a:spcBef>
              <a:spcAft>
                <a:spcPts val="500"/>
              </a:spcAft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lv-LV" altLang="en-US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Projekta </a:t>
            </a:r>
            <a:r>
              <a:rPr lang="lv-LV" altLang="en-US" sz="2200" b="1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īstenotāju </a:t>
            </a:r>
            <a:r>
              <a:rPr lang="lv-LV" altLang="en-US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līdzfinansējums </a:t>
            </a:r>
            <a:r>
              <a:rPr lang="lv-LV" altLang="en-US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</a:t>
            </a:r>
            <a:r>
              <a:rPr lang="lv-LV" altLang="en-US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200" dirty="0" smtClean="0">
                <a:latin typeface="Calibri" panose="020F0502020204030204" pitchFamily="34" charset="0"/>
              </a:rPr>
              <a:t>var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tikt norādīts projekta iesniedzēja/partnera 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darbinieku ieguldīto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darba stundu 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izteiks</a:t>
            </a:r>
            <a:r>
              <a:rPr lang="lv-LV" altLang="lv-LV" sz="2200" dirty="0" smtClean="0">
                <a:latin typeface="Calibri" panose="020F0502020204030204" pitchFamily="34" charset="0"/>
              </a:rPr>
              <a:t>mē un citiem, ar projekta rezultātu sasniegšanu saistītiem izdevumiem. </a:t>
            </a:r>
            <a:endParaRPr lang="lv-LV" altLang="lv-LV" sz="2200" dirty="0">
              <a:latin typeface="Calibri" panose="020F0502020204030204" pitchFamily="34" charset="0"/>
            </a:endParaRPr>
          </a:p>
          <a:p>
            <a:pPr marL="742950" lvl="1" indent="0" algn="just">
              <a:spcBef>
                <a:spcPts val="0"/>
              </a:spcBef>
              <a:spcAft>
                <a:spcPts val="500"/>
              </a:spcAft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lv-LV" sz="17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55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365126"/>
            <a:ext cx="6468836" cy="958577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 Augstākās </a:t>
            </a:r>
            <a:r>
              <a:rPr lang="lv-LV" sz="32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izglītības </a:t>
            </a:r>
            <a:r>
              <a:rPr lang="lv-LV" sz="32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</a:t>
            </a:r>
            <a:endParaRPr lang="lv-LV" sz="32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433" y="1567543"/>
            <a:ext cx="6346917" cy="460942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lv-LV" sz="27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Mērķa grupas: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lv-LV" sz="25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Augstākās </a:t>
            </a:r>
            <a:r>
              <a:rPr lang="lv-LV" altLang="lv-LV" sz="25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izglītības institūcijas (AII) un to:</a:t>
            </a:r>
          </a:p>
          <a:p>
            <a:pPr marL="955675" lvl="2" indent="-342900">
              <a:lnSpc>
                <a:spcPct val="112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lv-LV" altLang="lv-LV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studenti</a:t>
            </a:r>
            <a:endParaRPr lang="lv-LV" altLang="lv-LV" sz="2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55675" lvl="2" indent="-342900">
              <a:lnSpc>
                <a:spcPct val="112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</a:rPr>
              <a:t> akadēmiskais </a:t>
            </a:r>
            <a:r>
              <a:rPr lang="lv-LV" altLang="lv-LV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personāls</a:t>
            </a:r>
            <a:endParaRPr lang="lv-LV" altLang="lv-LV" sz="2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55675" lvl="2" indent="-342900">
              <a:lnSpc>
                <a:spcPct val="112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</a:rPr>
              <a:t> administratīvais personāls</a:t>
            </a:r>
          </a:p>
          <a:p>
            <a:pPr marL="36000" lvl="1" indent="0">
              <a:lnSpc>
                <a:spcPct val="112000"/>
              </a:lnSpc>
              <a:buClr>
                <a:srgbClr val="000000"/>
              </a:buClr>
              <a:buSzPct val="45000"/>
              <a:buNone/>
            </a:pPr>
            <a:endParaRPr lang="lv-LV" altLang="lv-LV" sz="26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541338" lvl="1" indent="-271463" algn="ctr">
              <a:lnSpc>
                <a:spcPct val="80000"/>
              </a:lnSpc>
              <a:buFontTx/>
              <a:buNone/>
            </a:pPr>
            <a:r>
              <a:rPr lang="lv-LV" altLang="lv-LV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!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 Programmas ietvaros atbalsts tikai </a:t>
            </a:r>
            <a:r>
              <a:rPr lang="lv-LV" altLang="lv-LV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aktivitātēm, kas saistītas ar bakalaura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un maģistra līmeņa </a:t>
            </a:r>
            <a:r>
              <a:rPr lang="lv-LV" altLang="lv-LV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studijām</a:t>
            </a:r>
          </a:p>
          <a:p>
            <a:pPr marL="541338" lvl="1" indent="-271463" algn="ctr">
              <a:lnSpc>
                <a:spcPct val="80000"/>
              </a:lnSpc>
              <a:buFontTx/>
              <a:buNone/>
            </a:pPr>
            <a:endParaRPr lang="lv-LV" altLang="lv-LV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41338" lvl="1" indent="-271463" algn="ctr">
              <a:lnSpc>
                <a:spcPct val="80000"/>
              </a:lnSpc>
              <a:buFontTx/>
              <a:buNone/>
            </a:pPr>
            <a:r>
              <a:rPr lang="lv-LV" altLang="lv-LV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  Pētniecība, doktora studijas un tālākizglītība programmas ietvaros </a:t>
            </a:r>
            <a:r>
              <a:rPr lang="lv-LV" altLang="lv-LV" sz="2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netiek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 atbalstītas</a:t>
            </a:r>
            <a:endParaRPr lang="lv-LV" altLang="lv-LV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0" y="1874520"/>
            <a:ext cx="1927334" cy="254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4526280"/>
            <a:ext cx="155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hlinkClick r:id="rId3"/>
              </a:rPr>
              <a:t>Nordplus rokasgrāmata 2021</a:t>
            </a:r>
            <a:r>
              <a:rPr lang="lv-LV" dirty="0" smtClean="0"/>
              <a:t>, 30. – 38.lpp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2" y="365126"/>
            <a:ext cx="6399167" cy="871491"/>
          </a:xfrm>
        </p:spPr>
        <p:txBody>
          <a:bodyPr>
            <a:noAutofit/>
          </a:bodyPr>
          <a:lstStyle/>
          <a:p>
            <a:r>
              <a:rPr lang="lv-LV" sz="32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Augstākās izglītības </a:t>
            </a:r>
            <a:r>
              <a:rPr lang="lv-LV" sz="32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apakšprogrammas </a:t>
            </a:r>
            <a:r>
              <a:rPr lang="lv-LV" sz="32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aktivitātes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925" y="1733004"/>
            <a:ext cx="6914606" cy="45110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lv-LV" altLang="lv-LV" sz="2300" b="1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Mobilitāšu </a:t>
            </a:r>
            <a:r>
              <a:rPr lang="lv-LV" altLang="lv-LV" sz="2300" b="1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aktivitātes:</a:t>
            </a:r>
            <a:endParaRPr lang="lv-LV" altLang="lv-LV" sz="2300" b="1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612775" lvl="1" indent="-34290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Studentu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mobilitāte (ilgtermiņa, īstermiņa un intensīvā mobilitāte)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612775" lvl="1" indent="-34290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Pasniedzēju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mobilitāte</a:t>
            </a:r>
          </a:p>
          <a:p>
            <a:pPr marL="36000" lvl="1" indent="0">
              <a:lnSpc>
                <a:spcPct val="102000"/>
              </a:lnSpc>
              <a:buClr>
                <a:srgbClr val="000000"/>
              </a:buClr>
              <a:buSzPct val="45000"/>
              <a:buNone/>
            </a:pPr>
            <a:r>
              <a:rPr lang="lv-LV" altLang="lv-LV" sz="2300" b="1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</a:t>
            </a:r>
            <a:r>
              <a:rPr lang="lv-LV" altLang="lv-LV" sz="2300" b="1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aktivitātes:</a:t>
            </a:r>
            <a:endParaRPr lang="lv-LV" altLang="lv-LV" sz="2300" b="1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612775" lvl="1" indent="-34290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Intensīvie 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kursi</a:t>
            </a:r>
          </a:p>
          <a:p>
            <a:pPr marL="612775" lvl="1" indent="-34290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Kopējās 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studiju programmas</a:t>
            </a:r>
          </a:p>
          <a:p>
            <a:pPr marL="612775" lvl="1" indent="-34290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Attīstības projekti, ietverot mācību programmu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izveidi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6000" lvl="1" indent="-271463">
              <a:lnSpc>
                <a:spcPct val="102000"/>
              </a:lnSpc>
              <a:buClr>
                <a:srgbClr val="000000"/>
              </a:buClr>
              <a:buSzPct val="45000"/>
              <a:buNone/>
            </a:pPr>
            <a:r>
              <a:rPr lang="lv-LV" altLang="lv-LV" sz="2300" b="1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Sadarbības tīklu </a:t>
            </a:r>
            <a:r>
              <a:rPr lang="lv-LV" altLang="lv-LV" sz="2300" b="1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aktivitātes:</a:t>
            </a:r>
            <a:endParaRPr lang="lv-LV" altLang="lv-LV" sz="2300" b="1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612775" lvl="1" indent="-342900">
              <a:lnSpc>
                <a:spcPct val="80000"/>
              </a:lnSpc>
            </a:pPr>
            <a:r>
              <a:rPr 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administratīvas tikšanās jaunu sadarbības tīklu veidošanai, jaunu partneru piesaistei</a:t>
            </a:r>
            <a:r>
              <a:rPr 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marL="612775" lvl="1" indent="-342900">
              <a:lnSpc>
                <a:spcPct val="80000"/>
              </a:lnSpc>
            </a:pPr>
            <a:r>
              <a:rPr 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īstermiņa </a:t>
            </a:r>
            <a:r>
              <a:rPr 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akadēmiskā personāla tikšanās mobilitātes kvalitātes nodrošināšanai</a:t>
            </a:r>
            <a:r>
              <a:rPr 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0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Augstākās </a:t>
            </a:r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izglītības 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apakšprogrammas nosacījumi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60" y="1654628"/>
            <a:ext cx="7193280" cy="4600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300" b="1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Partneri:</a:t>
            </a:r>
          </a:p>
          <a:p>
            <a:pPr fontAlgn="base"/>
            <a:r>
              <a:rPr lang="lv-LV" b="1" dirty="0">
                <a:solidFill>
                  <a:srgbClr val="002060"/>
                </a:solidFill>
              </a:rPr>
              <a:t>Mobilitātēm</a:t>
            </a:r>
            <a:r>
              <a:rPr lang="lv-LV" dirty="0">
                <a:solidFill>
                  <a:srgbClr val="002060"/>
                </a:solidFill>
              </a:rPr>
              <a:t> jāpiesaista </a:t>
            </a:r>
            <a:r>
              <a:rPr lang="lv-LV" b="1" dirty="0">
                <a:solidFill>
                  <a:srgbClr val="002060"/>
                </a:solidFill>
              </a:rPr>
              <a:t>vismaz viens sadarbības partneris</a:t>
            </a:r>
            <a:r>
              <a:rPr lang="lv-LV" dirty="0">
                <a:solidFill>
                  <a:srgbClr val="002060"/>
                </a:solidFill>
              </a:rPr>
              <a:t> - augstskola no citas programmas dalībvalsts;</a:t>
            </a:r>
          </a:p>
          <a:p>
            <a:pPr fontAlgn="base"/>
            <a:r>
              <a:rPr lang="lv-LV" b="1" dirty="0">
                <a:solidFill>
                  <a:srgbClr val="002060"/>
                </a:solidFill>
              </a:rPr>
              <a:t>Projektiem un sadarbības tīkliem</a:t>
            </a:r>
            <a:r>
              <a:rPr lang="lv-LV" dirty="0">
                <a:solidFill>
                  <a:srgbClr val="002060"/>
                </a:solidFill>
              </a:rPr>
              <a:t> jāpiesaista </a:t>
            </a:r>
            <a:r>
              <a:rPr lang="lv-LV" b="1" dirty="0">
                <a:solidFill>
                  <a:srgbClr val="002060"/>
                </a:solidFill>
              </a:rPr>
              <a:t>vismaz divi sadarbības partneri</a:t>
            </a:r>
            <a:r>
              <a:rPr lang="lv-LV" dirty="0">
                <a:solidFill>
                  <a:srgbClr val="002060"/>
                </a:solidFill>
              </a:rPr>
              <a:t> - dažādas augstskolas vai augstākajā izglītībā iesaistītās organizācijas no dažādām programmas dalībvalstīm. </a:t>
            </a:r>
            <a:endParaRPr lang="lv-LV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endParaRPr lang="lv-LV" dirty="0" smtClean="0">
              <a:solidFill>
                <a:srgbClr val="002060"/>
              </a:solidFill>
            </a:endParaRPr>
          </a:p>
          <a:p>
            <a:pPr marL="541338" lvl="1" indent="-271463" algn="ctr">
              <a:lnSpc>
                <a:spcPct val="112000"/>
              </a:lnSpc>
              <a:buClr>
                <a:srgbClr val="000000"/>
              </a:buClr>
              <a:buSzPct val="45000"/>
              <a:buNone/>
            </a:pPr>
            <a:r>
              <a:rPr lang="lv-LV" altLang="lv-LV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Projekta </a:t>
            </a:r>
            <a:r>
              <a:rPr lang="lv-LV" altLang="lv-LV" sz="19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pieteicējs/koordinators</a:t>
            </a:r>
            <a:r>
              <a:rPr lang="lv-LV" altLang="lv-LV" sz="19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var būt tikai akreditēta augstākās izglītības iestāde</a:t>
            </a:r>
          </a:p>
          <a:p>
            <a:pPr marL="541338" lvl="1" indent="-271463" algn="ctr">
              <a:lnSpc>
                <a:spcPct val="112000"/>
              </a:lnSpc>
              <a:buClr>
                <a:srgbClr val="000000"/>
              </a:buClr>
              <a:buSzPct val="45000"/>
              <a:buNone/>
            </a:pPr>
            <a:r>
              <a:rPr lang="lv-LV" altLang="lv-LV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 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Kā </a:t>
            </a:r>
            <a:r>
              <a:rPr lang="lv-LV" altLang="lv-LV" sz="19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</a:t>
            </a:r>
            <a:r>
              <a:rPr lang="lv-LV" altLang="lv-LV" sz="1900" dirty="0">
                <a:solidFill>
                  <a:srgbClr val="002060"/>
                </a:solidFill>
                <a:latin typeface="Calibri" panose="020F0502020204030204" pitchFamily="34" charset="0"/>
              </a:rPr>
              <a:t> Augstākās izglītības programmas projektos var piedalīties arī citas organizācijas, kas iesaistītas augstākās izglītības procesos, taču tad partnerībā jābūt vismaz 2 akreditētām augstskolām</a:t>
            </a: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26" y="339000"/>
            <a:ext cx="6416584" cy="923743"/>
          </a:xfrm>
        </p:spPr>
        <p:txBody>
          <a:bodyPr>
            <a:noAutofit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Pieaugušo izglītības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apakšprogramma</a:t>
            </a:r>
            <a:r>
              <a:rPr lang="nb-NO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5" y="1576251"/>
            <a:ext cx="6635931" cy="46007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lv-LV" altLang="lv-LV" sz="25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Mērķa grupa ir</a:t>
            </a:r>
            <a:r>
              <a:rPr lang="lv-LV" altLang="lv-LV" sz="25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lv-LV" altLang="lv-LV" sz="25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visi un jebkurš pieaugušo izglītībā iesaistītais (formālā, neformālā, vispārējā, profesionālā izglītība)!</a:t>
            </a:r>
          </a:p>
          <a:p>
            <a:pPr marL="0" indent="0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lv-LV" altLang="lv-LV" sz="25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pieteicēji:</a:t>
            </a:r>
          </a:p>
          <a:p>
            <a:pPr lvl="1">
              <a:lnSpc>
                <a:spcPct val="102000"/>
              </a:lnSpc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izglītības iestādes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, kas iesaistītas vai nodarbojas ar pieaugušo izglītības nodrošināšanu, </a:t>
            </a:r>
          </a:p>
          <a:p>
            <a:pPr lvl="1">
              <a:lnSpc>
                <a:spcPct val="102000"/>
              </a:lnSpc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organizācijas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, kas nodarbojas ar pieaugušo izglītības īstenošanu (asociācijas, uzņēmumi, nevalstiskās organizācijas, un tml.)</a:t>
            </a:r>
          </a:p>
          <a:p>
            <a:pPr marL="0" indent="0" algn="just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lv-LV" altLang="lv-LV" sz="25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! </a:t>
            </a:r>
            <a:r>
              <a:rPr lang="lv-LV" altLang="lv-LV" sz="25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Pieaugušo izglītības programmas projektu iesniedzēji var nebūt izglītības iestāde, bet projektā jābūt skaidri norādītam, kā projekta iesniedzējs saistīts ar pieaugušo izglītību, </a:t>
            </a:r>
            <a:r>
              <a:rPr lang="lv-LV" altLang="lv-LV" sz="25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ko dara šajā jomā  </a:t>
            </a:r>
            <a:r>
              <a:rPr lang="lv-LV" altLang="lv-LV" sz="25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un kā izglītojamie iegūs no projekta īstenošanas</a:t>
            </a:r>
            <a:r>
              <a:rPr lang="lv-LV" altLang="lv-LV" sz="25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  <a:endParaRPr lang="lv-LV" altLang="lv-LV" sz="25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0" y="2057400"/>
            <a:ext cx="1683486" cy="226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4526280"/>
            <a:ext cx="155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hlinkClick r:id="rId3"/>
              </a:rPr>
              <a:t>Nordplus rokasgrāmata 2021</a:t>
            </a:r>
            <a:r>
              <a:rPr lang="lv-LV" dirty="0" smtClean="0"/>
              <a:t>, 42. – 53.lpp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Pieaugušo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izglītības apakšprogrammas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projektu veidi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6" y="1576251"/>
            <a:ext cx="6416584" cy="4600712"/>
          </a:xfrm>
        </p:spPr>
        <p:txBody>
          <a:bodyPr/>
          <a:lstStyle/>
          <a:p>
            <a:pPr marL="0" indent="0">
              <a:buNone/>
            </a:pP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Mobilitātes</a:t>
            </a:r>
          </a:p>
          <a:p>
            <a:pPr lvl="1"/>
            <a:r>
              <a:rPr lang="lv-LV" altLang="lv-LV" sz="20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Pieaugušo izglītotāju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 cita pedagoģiskā personāla tālākizglītība (no 5 dienām līdz 1 gadam);</a:t>
            </a:r>
          </a:p>
          <a:p>
            <a:pPr lvl="1"/>
            <a:r>
              <a:rPr lang="lv-LV" altLang="lv-LV" sz="2000" b="1" dirty="0">
                <a:solidFill>
                  <a:srgbClr val="002060"/>
                </a:solidFill>
                <a:ea typeface="MS PGothic" panose="020B0600070205080204" pitchFamily="34" charset="-128"/>
              </a:rPr>
              <a:t>P</a:t>
            </a:r>
            <a:r>
              <a:rPr lang="lv-LV" altLang="lv-LV" sz="20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ieaugušo </a:t>
            </a:r>
            <a:r>
              <a:rPr lang="lv-LV" altLang="lv-LV" sz="2000" b="1" dirty="0">
                <a:solidFill>
                  <a:srgbClr val="002060"/>
                </a:solidFill>
                <a:ea typeface="MS PGothic" panose="020B0600070205080204" pitchFamily="34" charset="-128"/>
              </a:rPr>
              <a:t>audzēkņu 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apmaiņa (no 5 dienām līdz 1 gadam).</a:t>
            </a:r>
          </a:p>
          <a:p>
            <a:pPr marL="0" indent="0">
              <a:buNone/>
            </a:pP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Sadarbības projekti </a:t>
            </a:r>
          </a:p>
          <a:p>
            <a:pPr lvl="1"/>
            <a:r>
              <a:rPr lang="lv-LV" altLang="lv-LV" sz="2000" b="1" dirty="0">
                <a:solidFill>
                  <a:srgbClr val="002060"/>
                </a:solidFill>
                <a:ea typeface="MS PGothic" panose="020B0600070205080204" pitchFamily="34" charset="-128"/>
              </a:rPr>
              <a:t>tematisko tīklu projekti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kas paredz administratīvas tikšanās, lai dibinātu un attīstītu sadarbības tīklu pieaugušo izglītības sfērā, sabiedrības informēšanas aktivitātes, projekta rezultātu izplatīšanu;</a:t>
            </a:r>
          </a:p>
          <a:p>
            <a:pPr lvl="1"/>
            <a:r>
              <a:rPr lang="lv-LV" altLang="lv-LV" sz="2000" b="1" dirty="0">
                <a:solidFill>
                  <a:srgbClr val="002060"/>
                </a:solidFill>
                <a:ea typeface="MS PGothic" panose="020B0600070205080204" pitchFamily="34" charset="-128"/>
              </a:rPr>
              <a:t>attīstības projekti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kas paredz jaunu moduli, kursu, mācību metožu izveidi;</a:t>
            </a:r>
          </a:p>
          <a:p>
            <a:pPr lvl="1"/>
            <a:r>
              <a:rPr lang="lv-LV" altLang="lv-LV" sz="2000" b="1" dirty="0">
                <a:solidFill>
                  <a:srgbClr val="002060"/>
                </a:solidFill>
                <a:ea typeface="MS PGothic" panose="020B0600070205080204" pitchFamily="34" charset="-128"/>
              </a:rPr>
              <a:t>plānošanas projekti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kas paredz iestrādes jaunu projektu izstrādei</a:t>
            </a:r>
            <a:r>
              <a:rPr lang="lv-LV" alt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Pieaugušo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izglītības apakšprogrammas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nosacījumi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6" y="1480457"/>
            <a:ext cx="6705600" cy="490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sz="22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Partneri:</a:t>
            </a:r>
          </a:p>
          <a:p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Mobilitātēm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 </a:t>
            </a: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vismaz viens sadarbības partneris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organizācija no citas programmas dalībvalsts;</a:t>
            </a:r>
          </a:p>
          <a:p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Sadarbības projektiem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 </a:t>
            </a:r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vismaz divi sadarbības partneri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organizācijas no dažādām programmas dalībvalstīm. </a:t>
            </a:r>
          </a:p>
          <a:p>
            <a:pPr marL="0" indent="0">
              <a:buNone/>
            </a:pPr>
            <a:r>
              <a:rPr lang="lv-LV" altLang="lv-LV" sz="22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Finansējumu piešķir:</a:t>
            </a:r>
          </a:p>
          <a:p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Mobilitātēm 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100%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 apmērā no mobilitātes izmaksām saskaņā ar programmas noteiktajām standarta (maksimālajām) likmēm ceļa un uzturēšanas izdevumiem;</a:t>
            </a:r>
          </a:p>
          <a:p>
            <a:r>
              <a:rPr lang="lv-LV" altLang="lv-LV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Sadarbības projektiem 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100%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 no piešķirtā finansējuma saskaņā ar plānotajām </a:t>
            </a:r>
            <a:r>
              <a:rPr lang="lv-LV" altLang="lv-LV" sz="2000" b="1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vienības izmaksām: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lv-LV" altLang="lv-LV" sz="1950" dirty="0">
                <a:solidFill>
                  <a:srgbClr val="002060"/>
                </a:solidFill>
                <a:latin typeface="Calibri" panose="020F0502020204030204" pitchFamily="34" charset="0"/>
              </a:rPr>
              <a:t>Projekta vadības, īstenošanas un publicitātes </a:t>
            </a:r>
            <a:r>
              <a:rPr lang="lv-LV" altLang="lv-LV" sz="195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izmaksas;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lv-LV" altLang="lv-LV" sz="1950" dirty="0">
                <a:solidFill>
                  <a:srgbClr val="002060"/>
                </a:solidFill>
                <a:latin typeface="Calibri" panose="020F0502020204030204" pitchFamily="34" charset="0"/>
              </a:rPr>
              <a:t>Projekta (starptautiskās) tikšanās;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lv-LV" altLang="lv-LV" sz="195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Izstrādes darbs</a:t>
            </a:r>
            <a:r>
              <a:rPr lang="lv-LV" altLang="lv-LV" dirty="0" smtClean="0">
                <a:solidFill>
                  <a:srgbClr val="002060"/>
                </a:solidFill>
              </a:rPr>
              <a:t>.</a:t>
            </a:r>
            <a:endParaRPr lang="lv-LV" altLang="lv-LV" sz="19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365126"/>
            <a:ext cx="6468836" cy="1080497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 Horizontālā apakšprogramma</a:t>
            </a:r>
            <a:endParaRPr lang="lv-LV" sz="36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514" y="1734787"/>
            <a:ext cx="7027000" cy="4682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Atbalsta </a:t>
            </a: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inovatīvus s</a:t>
            </a:r>
            <a:r>
              <a:rPr lang="lv-LV" altLang="lv-LV" sz="28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tarpnozaru </a:t>
            </a:r>
            <a:r>
              <a:rPr lang="lv-LV" altLang="lv-LV" sz="28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projektus</a:t>
            </a:r>
            <a:r>
              <a:rPr lang="lv-LV" altLang="lv-LV" sz="2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(dažādu sfēru un dažādu nozaru institūciju vidū) </a:t>
            </a: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izglītībā – 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iesaistīti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vismaz 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 sektori, t.i.:</a:t>
            </a:r>
          </a:p>
          <a:p>
            <a:pPr lvl="1" algn="just">
              <a:buFontTx/>
              <a:buChar char="-"/>
            </a:pP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</a:rPr>
              <a:t>2 projekta satura ziņā (vispārējā, profesionālā, augstākā izglītība, mūžizglītība, neformālā izglītība</a:t>
            </a:r>
            <a:r>
              <a:rPr lang="lv-LV" altLang="lv-LV" dirty="0">
                <a:latin typeface="Calibri" panose="020F0502020204030204" pitchFamily="34" charset="0"/>
              </a:rPr>
              <a:t>) </a:t>
            </a:r>
            <a:r>
              <a:rPr lang="lv-LV" altLang="lv-LV" b="1" u="sng" dirty="0">
                <a:solidFill>
                  <a:srgbClr val="7030A0"/>
                </a:solidFill>
                <a:latin typeface="Calibri" panose="020F0502020204030204" pitchFamily="34" charset="0"/>
              </a:rPr>
              <a:t>vai</a:t>
            </a:r>
          </a:p>
          <a:p>
            <a:pPr lvl="1" algn="just">
              <a:buFontTx/>
              <a:buChar char="-"/>
            </a:pP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</a:rPr>
              <a:t>2 iesaistīto institūciju ziņā 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</a:rPr>
              <a:t>(valstiskais/nevalstiskais/privātais </a:t>
            </a:r>
            <a:r>
              <a:rPr lang="lv-LV" altLang="lv-LV" dirty="0">
                <a:solidFill>
                  <a:srgbClr val="002060"/>
                </a:solidFill>
                <a:latin typeface="Calibri" panose="020F0502020204030204" pitchFamily="34" charset="0"/>
              </a:rPr>
              <a:t>sektors</a:t>
            </a:r>
            <a:r>
              <a:rPr lang="lv-LV" altLang="lv-LV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lv-LV" altLang="lv-LV" sz="28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>
              <a:buNone/>
            </a:pP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Apakšprogramma paredzēta institūcijām </a:t>
            </a:r>
            <a:r>
              <a:rPr lang="lv-LV" altLang="lv-LV" sz="2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un organizācijām, kuru </a:t>
            </a: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darbība saistīta ar </a:t>
            </a:r>
            <a:r>
              <a:rPr lang="lv-LV" altLang="lv-LV" sz="28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izglītības jomu</a:t>
            </a:r>
            <a:r>
              <a:rPr lang="lv-LV" altLang="lv-LV" sz="2800" u="sng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. </a:t>
            </a:r>
            <a:endParaRPr lang="lv-LV" altLang="lv-LV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lv-LV" altLang="lv-LV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lv-LV" altLang="lv-LV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2" y="2112374"/>
            <a:ext cx="1840058" cy="2455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4526280"/>
            <a:ext cx="155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hlinkClick r:id="rId3"/>
              </a:rPr>
              <a:t>Nordplus rokasgrāmata 2021</a:t>
            </a:r>
            <a:r>
              <a:rPr lang="lv-LV" dirty="0" smtClean="0"/>
              <a:t>, 56. – 59.lpp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3" y="252550"/>
            <a:ext cx="5728607" cy="827314"/>
          </a:xfrm>
        </p:spPr>
        <p:txBody>
          <a:bodyPr>
            <a:normAutofit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2018. – 2022.</a:t>
            </a:r>
            <a:r>
              <a:rPr lang="nb-NO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endParaRPr lang="lv-LV" sz="35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079864"/>
            <a:ext cx="7176654" cy="53993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lv-LV" altLang="lv-LV" sz="26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Nordplus ir Ziemeļu </a:t>
            </a:r>
            <a:r>
              <a:rPr lang="lv-LV" altLang="lv-LV" sz="2600" b="1" dirty="0">
                <a:solidFill>
                  <a:srgbClr val="002060"/>
                </a:solidFill>
                <a:ea typeface="MS PGothic" panose="020B0600070205080204" pitchFamily="34" charset="-128"/>
              </a:rPr>
              <a:t>Ministru padomes 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programma Ziemeļvalstu 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un Baltijas valstu </a:t>
            </a:r>
            <a:r>
              <a:rPr lang="lv-LV" altLang="lv-LV" sz="26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sadarbībai izglītības jomā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kas turpina Nordplus programmu 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2012. -2017.   </a:t>
            </a:r>
          </a:p>
          <a:p>
            <a:pPr marL="0" indent="0">
              <a:buNone/>
              <a:defRPr/>
            </a:pPr>
            <a:r>
              <a:rPr lang="lv-LV" altLang="lv-LV" sz="2600" b="1" dirty="0">
                <a:solidFill>
                  <a:srgbClr val="002060"/>
                </a:solidFill>
                <a:ea typeface="MS PGothic" panose="020B0600070205080204" pitchFamily="34" charset="-128"/>
              </a:rPr>
              <a:t>Programmas mērķi:</a:t>
            </a:r>
          </a:p>
          <a:p>
            <a:pPr marL="54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stiprināt un attīstīt Ziemeļvalstu un Baltijas valstu izglītības institūciju </a:t>
            </a: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sadarbību izglītības jomā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, veicinot zināšanu ieguvi, apmaiņu un sadarbības tīklu veidošanu;</a:t>
            </a:r>
          </a:p>
          <a:p>
            <a:pPr marL="54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uzlabot un ieviest </a:t>
            </a: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jauninājumus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 Ziemeļvalstu un Baltijas valstu izglītības sistēmās;</a:t>
            </a:r>
          </a:p>
          <a:p>
            <a:pPr marL="54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veicināt 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Ziemeļvalstu </a:t>
            </a: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kultūru un valodu apguvi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</a:rPr>
              <a:t>, kā arī savstarpējo Ziemeļvalstu un Baltijas valstu valodu un kultūru izpratni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2" y="365126"/>
            <a:ext cx="6338207" cy="897617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Horizontālās apakšprogrammas atbalstāmās aktivitātes</a:t>
            </a:r>
            <a:endParaRPr lang="lv-LV" sz="36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051" y="1576251"/>
            <a:ext cx="6634298" cy="4600712"/>
          </a:xfrm>
        </p:spPr>
        <p:txBody>
          <a:bodyPr/>
          <a:lstStyle/>
          <a:p>
            <a:pPr marL="0" indent="0">
              <a:buNone/>
            </a:pPr>
            <a:r>
              <a:rPr lang="lv-LV" altLang="lv-LV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Starpnozaru </a:t>
            </a: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sadarbības aktivitātes 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starpnozaru tīkli un projekti</a:t>
            </a:r>
            <a:endParaRPr lang="lv-LV" sz="2200" dirty="0">
              <a:solidFill>
                <a:srgbClr val="002060"/>
              </a:solidFill>
            </a:endParaRPr>
          </a:p>
          <a:p>
            <a:pPr lvl="1"/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radošās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darbnīcas, semināri un konferences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analītiski, statistikas un izpētes projekti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projekti, kas vērsti uz izglītības pētījumu rezultātu izmantošanu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materiālu veidošana inovatīvai valodu apguvei, mācīšanai un tulkošanai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jaunu mācību rīku un kursu moduļu izveide, izmantojot </a:t>
            </a:r>
            <a:r>
              <a:rPr lang="lv-LV" altLang="lv-LV" sz="2200" u="sng" dirty="0">
                <a:solidFill>
                  <a:srgbClr val="002060"/>
                </a:solidFill>
                <a:latin typeface="Calibri" panose="020F0502020204030204" pitchFamily="34" charset="0"/>
              </a:rPr>
              <a:t>jaunas mācīšanās un mācīšanas metodes</a:t>
            </a: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</a:rPr>
              <a:t>izglītības aktivitāšu rezultātu un pieredzes apmaiņa, publicēšana un 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izplatīšana</a:t>
            </a:r>
            <a:endParaRPr lang="lv-LV" altLang="lv-LV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690" y="365126"/>
            <a:ext cx="6085659" cy="871491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Horizontālās apakšprogrammas partneri un finansējums</a:t>
            </a:r>
            <a:endParaRPr lang="lv-LV" sz="36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39" y="1436914"/>
            <a:ext cx="6688183" cy="4868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altLang="lv-LV" sz="27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Partneri:</a:t>
            </a:r>
          </a:p>
          <a:p>
            <a:pPr marL="0" indent="0">
              <a:buNone/>
            </a:pPr>
            <a:r>
              <a:rPr lang="lv-LV" sz="2600" b="1" dirty="0" smtClean="0">
                <a:solidFill>
                  <a:srgbClr val="002060"/>
                </a:solidFill>
              </a:rPr>
              <a:t>vismaz </a:t>
            </a:r>
            <a:r>
              <a:rPr lang="lv-LV" sz="2600" b="1" dirty="0">
                <a:solidFill>
                  <a:srgbClr val="002060"/>
                </a:solidFill>
              </a:rPr>
              <a:t>divi sadarbības partneri</a:t>
            </a:r>
            <a:r>
              <a:rPr lang="lv-LV" sz="2600" dirty="0">
                <a:solidFill>
                  <a:srgbClr val="002060"/>
                </a:solidFill>
              </a:rPr>
              <a:t> no dažādām programmas dalībvalstīm.</a:t>
            </a:r>
            <a:endParaRPr lang="lv-LV" altLang="lv-LV" sz="26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lv-LV" altLang="lv-LV" sz="2600" b="1" dirty="0" smtClean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lv-LV" altLang="lv-LV" sz="27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</a:t>
            </a:r>
            <a:r>
              <a:rPr lang="lv-LV" altLang="lv-LV" sz="2700" b="1" u="sng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inansējums:</a:t>
            </a:r>
            <a:endParaRPr lang="lv-LV" altLang="lv-LV" sz="2700" b="1" u="sng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>
              <a:buNone/>
            </a:pPr>
            <a:r>
              <a:rPr lang="lv-LV" altLang="lv-LV" sz="2600" b="1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Nordplus Programmas </a:t>
            </a:r>
            <a:r>
              <a:rPr lang="lv-LV" altLang="lv-LV" sz="2600" b="1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līdz 50%</a:t>
            </a:r>
            <a:r>
              <a:rPr lang="lv-LV" altLang="lv-LV" sz="2600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 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 aktivitāšu izmaksām - </a:t>
            </a:r>
            <a:r>
              <a:rPr lang="lv-LV" altLang="lv-LV" sz="26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tiešie īstenošanas izdevumi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</a:p>
          <a:p>
            <a:pPr marL="914400" lvl="1" indent="-457200" algn="just"/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administratīvās izmaksas </a:t>
            </a:r>
            <a:r>
              <a:rPr lang="lv-LV" altLang="lv-LV" sz="2100" b="1" dirty="0">
                <a:solidFill>
                  <a:srgbClr val="002060"/>
                </a:solidFill>
                <a:latin typeface="Calibri" panose="020F0502020204030204" pitchFamily="34" charset="0"/>
              </a:rPr>
              <a:t>līdz 5% 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no </a:t>
            </a:r>
            <a:r>
              <a:rPr lang="lv-LV" altLang="lv-LV" sz="2100" i="1" dirty="0">
                <a:solidFill>
                  <a:srgbClr val="002060"/>
                </a:solidFill>
                <a:latin typeface="Calibri" panose="020F0502020204030204" pitchFamily="34" charset="0"/>
              </a:rPr>
              <a:t>Nordplus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 finansējuma projekta koordinēšanas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nodrošināšanai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1" indent="-457200" algn="just"/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ceļa 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un uzturēšanās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izdevumi; </a:t>
            </a:r>
          </a:p>
          <a:p>
            <a:pPr marL="914400" lvl="1" indent="-457200" algn="just"/>
            <a:r>
              <a:rPr lang="lv-LV" sz="2100" dirty="0">
                <a:solidFill>
                  <a:srgbClr val="002060"/>
                </a:solidFill>
                <a:latin typeface="Calibri" pitchFamily="34" charset="0"/>
              </a:rPr>
              <a:t>citas ar projekta īstenošanu saistītas </a:t>
            </a:r>
            <a:r>
              <a:rPr lang="lv-LV" sz="2100" dirty="0" smtClean="0">
                <a:solidFill>
                  <a:srgbClr val="002060"/>
                </a:solidFill>
                <a:latin typeface="Calibri" pitchFamily="34" charset="0"/>
              </a:rPr>
              <a:t>izmaksas: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telpu 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noma semināriem, materiālu drukāšana semināriem, samaksa vieslektoriem, specifisku darbu izpildītājiem </a:t>
            </a:r>
            <a:r>
              <a:rPr lang="lv-LV" altLang="lv-LV" sz="2100" u="sng" dirty="0">
                <a:solidFill>
                  <a:srgbClr val="002060"/>
                </a:solidFill>
                <a:latin typeface="Calibri" panose="020F0502020204030204" pitchFamily="34" charset="0"/>
              </a:rPr>
              <a:t>(!bet ne atlīdzība saviem </a:t>
            </a:r>
            <a:r>
              <a:rPr lang="lv-LV" altLang="lv-LV" sz="21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darbiniekiem!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 </a:t>
            </a:r>
          </a:p>
          <a:p>
            <a:pPr marL="114300" indent="0" algn="just">
              <a:buNone/>
            </a:pPr>
            <a:r>
              <a:rPr lang="lv-LV" altLang="lv-LV" sz="2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Projekta īstenotāja </a:t>
            </a:r>
            <a:r>
              <a:rPr lang="lv-LV" altLang="lv-LV" sz="2600" b="1" dirty="0">
                <a:solidFill>
                  <a:srgbClr val="7030A0"/>
                </a:solidFill>
                <a:latin typeface="Calibri" panose="020F0502020204030204" pitchFamily="34" charset="0"/>
              </a:rPr>
              <a:t>līdzfinansējums - līdz 50%</a:t>
            </a:r>
            <a:r>
              <a:rPr lang="lv-LV" altLang="lv-LV" sz="26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</a:rPr>
              <a:t>- var tikt norādīts projekta 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iesniedzēja/partnera </a:t>
            </a:r>
            <a:r>
              <a:rPr lang="lv-LV" altLang="lv-LV" sz="2600" dirty="0">
                <a:solidFill>
                  <a:srgbClr val="002060"/>
                </a:solidFill>
                <a:latin typeface="Calibri" panose="020F0502020204030204" pitchFamily="34" charset="0"/>
              </a:rPr>
              <a:t>darbinieku ieguldīto darba stundu </a:t>
            </a:r>
            <a:r>
              <a:rPr lang="lv-LV" altLang="lv-LV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izteiksmē.</a:t>
            </a:r>
            <a:endParaRPr lang="lv-LV" altLang="lv-LV" sz="2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269966"/>
            <a:ext cx="6416584" cy="1018903"/>
          </a:xfrm>
        </p:spPr>
        <p:txBody>
          <a:bodyPr>
            <a:noAutofit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Ziemeļvalstu 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valodu apakšprogramma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466" y="1393372"/>
            <a:ext cx="6749144" cy="49290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lv-LV" sz="2300" b="1" u="sng" dirty="0" err="1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Mērķgrupa</a:t>
            </a:r>
            <a:r>
              <a:rPr lang="lv-LV" altLang="lv-LV" sz="2300" b="1" u="sng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  <a:endParaRPr lang="lv-LV" altLang="lv-LV" sz="2300" b="1" u="sng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1"/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 ieinteresētie Ziemeļvalstu 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valodu (galvenokārt, dāņu, zviedru un norvēģu)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apguvē, mācīšanā, </a:t>
            </a:r>
            <a:r>
              <a:rPr lang="lv-LV" altLang="lv-LV" sz="22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popularizēšanā</a:t>
            </a:r>
            <a:endParaRPr lang="lv-LV" altLang="lv-LV" sz="22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lv-LV" altLang="lv-LV" sz="2200" u="sng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Ziemeļvalstu valodas 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dāņu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somu,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norvēģu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zviedru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sāmu, islandiešu, </a:t>
            </a:r>
            <a:r>
              <a:rPr lang="lv-LV" altLang="lv-LV" sz="2200" dirty="0" err="1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fēriešu</a:t>
            </a:r>
            <a:r>
              <a:rPr lang="lv-LV" altLang="lv-LV" sz="2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grenlandiešu valoda, zīmju valoda</a:t>
            </a:r>
          </a:p>
          <a:p>
            <a:pPr marL="0" indent="0">
              <a:buNone/>
            </a:pPr>
            <a:r>
              <a:rPr lang="lv-LV" altLang="lv-LV" sz="2300" b="1" u="sng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Projektu </a:t>
            </a:r>
            <a:r>
              <a:rPr lang="lv-LV" altLang="lv-LV" sz="23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pieteicēji un partneri: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pirmsskolas izglītības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iestādes, pamatskolas, vidusskolas;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defRPr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profesionālās izglītības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iestādes;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defRPr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ugstskolas, zinātniskās institūcijas; 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defRPr/>
            </a:pPr>
            <a:r>
              <a:rPr lang="lv-LV" altLang="lv-LV" sz="2100" dirty="0">
                <a:solidFill>
                  <a:srgbClr val="002060"/>
                </a:solidFill>
                <a:latin typeface="Calibri" panose="020F0502020204030204" pitchFamily="34" charset="0"/>
              </a:rPr>
              <a:t>nevalstiskās </a:t>
            </a: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organizācijas;</a:t>
            </a:r>
            <a:endParaRPr lang="lv-LV" altLang="lv-LV" sz="2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defRPr/>
            </a:pPr>
            <a:r>
              <a:rPr lang="lv-LV" altLang="lv-LV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privātuzņēmumi utt.</a:t>
            </a:r>
            <a:endParaRPr lang="lv-LV" altLang="lv-LV" sz="3200" b="1" u="sng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8" y="2019300"/>
            <a:ext cx="1826518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4526280"/>
            <a:ext cx="155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hlinkClick r:id="rId3"/>
              </a:rPr>
              <a:t>Nordplus rokasgrāmata 2021</a:t>
            </a:r>
            <a:r>
              <a:rPr lang="lv-LV" dirty="0" smtClean="0"/>
              <a:t>, 62. – 67.lpp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Ziemeļvalstu valodu 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apakšprogrammas </a:t>
            </a:r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atbalstāmās aktivitātes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6" y="1576251"/>
            <a:ext cx="6416584" cy="4600712"/>
          </a:xfrm>
        </p:spPr>
        <p:txBody>
          <a:bodyPr>
            <a:normAutofit lnSpcReduction="10000"/>
          </a:bodyPr>
          <a:lstStyle/>
          <a:p>
            <a:pPr marL="540000" indent="-342900"/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mācību 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metožu un materiālu veidošana Ziemeļvalstu valodu apguvei,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mācīšanai;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sadarbība skolu mācību programmu attīstībai, iekļaujot tajās Ziemeļvalstu valodu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apguvi;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projekti, kas vērsti uz sabiedrības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informēšanu;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konferences,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semināri;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projekti, kas vērsti uz terminoloģijas izstrādi un vārdnīcu sagatavošanu; </a:t>
            </a: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ublikācijas;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40000" indent="-342900"/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attīstības projekti un citas aktivitātes, kas vērstas uz pedagoģisko un didaktisko metožu attīstīšanu un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pilnveidi.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08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6" y="365126"/>
            <a:ext cx="6416584" cy="923743"/>
          </a:xfrm>
        </p:spPr>
        <p:txBody>
          <a:bodyPr>
            <a:noAutofit/>
          </a:bodyPr>
          <a:lstStyle/>
          <a:p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Ziemeļvalstu valodu </a:t>
            </a:r>
            <a:r>
              <a:rPr 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apakš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programmas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nosacījumi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66" y="1436913"/>
            <a:ext cx="6801394" cy="5042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altLang="lv-LV" sz="2500" b="1" u="sng" dirty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Partneri:</a:t>
            </a:r>
          </a:p>
          <a:p>
            <a:pPr marL="0" indent="0" algn="just">
              <a:buNone/>
            </a:pPr>
            <a:r>
              <a:rPr lang="lv-LV" altLang="lv-LV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Vismaz </a:t>
            </a:r>
            <a:r>
              <a:rPr lang="lv-LV" altLang="lv-LV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viens sadarbības partneris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organizācija no citas programmas 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dalībvalsts</a:t>
            </a:r>
            <a:endParaRPr lang="lv-LV" altLang="lv-LV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lv-LV" altLang="lv-LV" sz="2500" b="1" u="sng" dirty="0" smtClean="0">
                <a:solidFill>
                  <a:srgbClr val="0B7D9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Finansējums:</a:t>
            </a:r>
          </a:p>
          <a:p>
            <a:pPr marL="0" indent="0" algn="just">
              <a:buNone/>
            </a:pPr>
            <a:r>
              <a:rPr lang="lv-LV" altLang="lv-LV" sz="2400" b="1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Nordplus programma - līdz 75%</a:t>
            </a:r>
            <a:r>
              <a:rPr lang="lv-LV" altLang="lv-LV" sz="2400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 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 p</a:t>
            </a:r>
            <a:r>
              <a:rPr lang="lv-LV" altLang="lv-LV" sz="24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lānoto aktivitāšu </a:t>
            </a:r>
            <a:r>
              <a:rPr lang="lv-LV" altLang="lv-LV" sz="24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izmaksām - </a:t>
            </a:r>
            <a:r>
              <a:rPr lang="lv-LV" altLang="lv-LV" sz="24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tiešie īstenošanas </a:t>
            </a:r>
            <a:r>
              <a:rPr lang="lv-LV" altLang="lv-LV" sz="24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izdevumi:</a:t>
            </a:r>
            <a:endParaRPr lang="lv-LV" altLang="lv-LV" sz="2400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administratīvās izmaksas </a:t>
            </a:r>
            <a:r>
              <a:rPr lang="lv-LV" altLang="lv-LV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līdz 5% 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 </a:t>
            </a:r>
            <a:r>
              <a:rPr lang="lv-LV" altLang="lv-LV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Nordplus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finansējuma projekta koordinēšanas nodrošināšanai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ceļa 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</a:rPr>
              <a:t>un uzturēšanās izdevumi, </a:t>
            </a:r>
            <a:endParaRPr lang="lv-LV" altLang="lv-LV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rgbClr val="002060"/>
                </a:solidFill>
                <a:latin typeface="Calibri" pitchFamily="34" charset="0"/>
              </a:rPr>
              <a:t>citas ar projekta īstenošanu saistītas izmaksas </a:t>
            </a:r>
            <a:r>
              <a:rPr lang="lv-LV" sz="200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telpu 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</a:rPr>
              <a:t>noma semināriem, materiālu drukāšana semināriem, samaksa vieslektoriem, specifisku darbu 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izpildītājiem)</a:t>
            </a:r>
            <a:endParaRPr lang="lv-LV" altLang="lv-LV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lv-LV" altLang="lv-LV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Projektā </a:t>
            </a:r>
            <a:r>
              <a:rPr lang="lv-LV" altLang="lv-LV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iesaistītajiem darbiniekiem samaksa par darbu, kas ir ieguldīts projekta izglītības rezultātu/produktu radīšanā 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saskaņā </a:t>
            </a:r>
            <a:r>
              <a:rPr lang="lv-LV" altLang="lv-LV" sz="2000" dirty="0">
                <a:solidFill>
                  <a:srgbClr val="002060"/>
                </a:solidFill>
                <a:latin typeface="Calibri" panose="020F0502020204030204" pitchFamily="34" charset="0"/>
              </a:rPr>
              <a:t>ar noteiktajām </a:t>
            </a:r>
            <a:r>
              <a:rPr lang="lv-LV" altLang="lv-LV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likmēm</a:t>
            </a:r>
          </a:p>
          <a:p>
            <a:pPr marL="114300" indent="0" algn="just">
              <a:buNone/>
            </a:pPr>
            <a:r>
              <a:rPr lang="lv-LV" alt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Īstenotāju/partnera līdzfinansējums - 25% </a:t>
            </a:r>
            <a:r>
              <a:rPr lang="lv-LV" altLang="lv-LV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var </a:t>
            </a:r>
            <a:r>
              <a:rPr lang="lv-LV" altLang="lv-LV" sz="2300" dirty="0">
                <a:solidFill>
                  <a:srgbClr val="002060"/>
                </a:solidFill>
                <a:latin typeface="Calibri" panose="020F0502020204030204" pitchFamily="34" charset="0"/>
              </a:rPr>
              <a:t>tikt norādīts projekta iesniedzēja/partnera darbinieku ieguldīto darba stundu izteiksmē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lv-LV" altLang="lv-LV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lv-LV" altLang="lv-LV" sz="2200" b="1" u="sng" dirty="0">
              <a:solidFill>
                <a:srgbClr val="0B7D9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07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26138"/>
            <a:ext cx="241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20713"/>
          </a:xfrm>
        </p:spPr>
        <p:txBody>
          <a:bodyPr/>
          <a:lstStyle/>
          <a:p>
            <a:pPr algn="ctr" eaLnBrk="1" hangingPunct="1">
              <a:spcBef>
                <a:spcPts val="400"/>
              </a:spcBef>
            </a:pPr>
            <a:r>
              <a:rPr lang="lv-LV" altLang="lv-LV" sz="2500" dirty="0" smtClean="0">
                <a:solidFill>
                  <a:srgbClr val="0B7D91"/>
                </a:solidFill>
                <a:ea typeface="MS PGothic" panose="020B0600070205080204" pitchFamily="34" charset="-128"/>
                <a:sym typeface="Dancer-Light" pitchFamily="2" charset="0"/>
              </a:rPr>
              <a:t>VII Papildus informācija</a:t>
            </a:r>
            <a:endParaRPr lang="en-GB" altLang="lv-LV" sz="2500" dirty="0" smtClean="0">
              <a:solidFill>
                <a:srgbClr val="0B7D91"/>
              </a:solidFill>
              <a:ea typeface="MS PGothic" panose="020B0600070205080204" pitchFamily="34" charset="-128"/>
              <a:sym typeface="Dancer-Light" pitchFamily="2" charset="0"/>
            </a:endParaRP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1508760" y="871157"/>
            <a:ext cx="7637209" cy="54768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lv-LV" altLang="lv-LV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Partneru </a:t>
            </a:r>
            <a:r>
              <a:rPr lang="lv-LV" altLang="lv-LV" sz="22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meklēšana</a:t>
            </a:r>
            <a:r>
              <a:rPr lang="lv-LV" altLang="lv-LV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Nordplus partneru meklēšanas </a:t>
            </a:r>
            <a:r>
              <a:rPr lang="lv-LV" altLang="lv-LV" sz="2200" u="sng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datu bāze </a:t>
            </a:r>
            <a:r>
              <a:rPr lang="lv-LV" altLang="lv-LV" sz="2200" u="sng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3"/>
              </a:rPr>
              <a:t>https://www.nordplusonline.org/how-to-apply/become-a-partner</a:t>
            </a:r>
            <a:r>
              <a:rPr lang="lv-LV" altLang="lv-LV" sz="2200" u="sng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3"/>
              </a:rPr>
              <a:t>/</a:t>
            </a:r>
            <a:endParaRPr lang="lv-LV" altLang="lv-LV" sz="2200" u="sng" dirty="0" smtClean="0">
              <a:latin typeface="Calibri" panose="020F0502020204030204" pitchFamily="34" charset="0"/>
              <a:ea typeface="MS PGothic" panose="020B0600070205080204" pitchFamily="34" charset="-128"/>
              <a:sym typeface="Dancer-Book" pitchFamily="2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Skolu </a:t>
            </a:r>
            <a:r>
              <a:rPr lang="lv-LV" altLang="lv-LV" sz="22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izglītības sektorā: 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b="1" dirty="0" err="1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eTwinning</a:t>
            </a:r>
            <a:r>
              <a:rPr lang="lv-LV" altLang="lv-LV" sz="2200" b="1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: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4"/>
              </a:rPr>
              <a:t>https</a:t>
            </a:r>
            <a:r>
              <a:rPr lang="lv-LV" altLang="lv-LV" sz="2200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4"/>
              </a:rPr>
              <a:t>://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4"/>
              </a:rPr>
              <a:t>www.etwinning.net/en/pub/index.htm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, 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b="1" dirty="0" err="1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Schoolgateway</a:t>
            </a:r>
            <a:r>
              <a:rPr lang="lv-LV" altLang="lv-LV" sz="2200" b="1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:</a:t>
            </a:r>
            <a:r>
              <a:rPr lang="lv-LV" altLang="lv-LV" sz="2200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2200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5"/>
              </a:rPr>
              <a:t>https://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5"/>
              </a:rPr>
              <a:t>login.schoolgateway.com/0/auth/login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lv-LV" altLang="lv-LV" sz="2200" u="sng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Pieaugušo izglītības sektorā: 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u="sng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Latvijā:</a:t>
            </a:r>
            <a:r>
              <a:rPr lang="lv-LV" altLang="lv-LV" sz="2200" u="sng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6"/>
              </a:rPr>
              <a:t>www.muzizglitiba.lv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; 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200" b="1" dirty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Eiropas Pieaugušo izglītības </a:t>
            </a:r>
            <a:r>
              <a:rPr lang="lv-LV" altLang="lv-LV" sz="2200" b="1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e-platforma EPALE: 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  <a:hlinkClick r:id="rId7"/>
              </a:rPr>
              <a:t>https://ec.europa.eu/epale/en</a:t>
            </a:r>
            <a:r>
              <a:rPr lang="lv-LV" altLang="lv-LV" sz="2200" dirty="0" smtClean="0">
                <a:latin typeface="Calibri" panose="020F0502020204030204" pitchFamily="34" charset="0"/>
                <a:ea typeface="MS PGothic" panose="020B0600070205080204" pitchFamily="34" charset="-128"/>
                <a:sym typeface="Dancer-Book" pitchFamily="2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lv-LV" altLang="lv-LV" sz="2200" b="1" dirty="0">
              <a:latin typeface="Calibri" panose="020F0502020204030204" pitchFamily="34" charset="0"/>
              <a:ea typeface="MS PGothic" panose="020B0600070205080204" pitchFamily="34" charset="-128"/>
              <a:sym typeface="Dancer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275" y="803276"/>
            <a:ext cx="6355624" cy="1325563"/>
          </a:xfrm>
        </p:spPr>
        <p:txBody>
          <a:bodyPr>
            <a:normAutofit/>
          </a:bodyPr>
          <a:lstStyle/>
          <a:p>
            <a:pPr algn="ctr"/>
            <a:r>
              <a:rPr 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Kontaktinformācija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726" y="2805249"/>
            <a:ext cx="6608173" cy="1960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500" b="1" dirty="0" smtClean="0">
                <a:solidFill>
                  <a:srgbClr val="002060"/>
                </a:solidFill>
              </a:rPr>
              <a:t>Linards Deidulis</a:t>
            </a:r>
            <a:endParaRPr lang="lv-LV" sz="2500" b="1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0" indent="0" algn="ctr" defTabSz="642938">
              <a:lnSpc>
                <a:spcPct val="80000"/>
              </a:lnSpc>
              <a:buNone/>
            </a:pPr>
            <a:r>
              <a:rPr lang="lv-LV" altLang="lv-LV" sz="2000" b="1" dirty="0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</a:rPr>
              <a:t>tālr. 67830837, 29554403 (GSM, </a:t>
            </a:r>
            <a:r>
              <a:rPr lang="lv-LV" altLang="lv-LV" sz="2000" b="1" dirty="0" err="1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</a:rPr>
              <a:t>WhatsApp</a:t>
            </a:r>
            <a:r>
              <a:rPr lang="lv-LV" altLang="lv-LV" sz="2000" b="1" dirty="0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</a:rPr>
              <a:t>)</a:t>
            </a:r>
          </a:p>
          <a:p>
            <a:pPr marL="0" indent="0" algn="ctr" defTabSz="642938">
              <a:lnSpc>
                <a:spcPct val="80000"/>
              </a:lnSpc>
              <a:buNone/>
            </a:pPr>
            <a:r>
              <a:rPr lang="lv-LV" altLang="lv-LV" sz="2000" b="1" dirty="0" smtClean="0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  <a:hlinkClick r:id="rId2"/>
              </a:rPr>
              <a:t>linards.deidulis@viaa.gov.lv</a:t>
            </a:r>
            <a:endParaRPr lang="lv-LV" altLang="lv-LV" sz="2000" b="1" dirty="0">
              <a:solidFill>
                <a:srgbClr val="0B7D91"/>
              </a:solidFill>
              <a:latin typeface="Arial" panose="020B0604020202020204" pitchFamily="34" charset="0"/>
              <a:ea typeface="MS PGothic" panose="020B0600070205080204" pitchFamily="34" charset="-128"/>
              <a:sym typeface="Dancer-Book" pitchFamily="2" charset="0"/>
            </a:endParaRPr>
          </a:p>
          <a:p>
            <a:pPr marL="0" indent="0" algn="ctr" defTabSz="642938">
              <a:lnSpc>
                <a:spcPct val="80000"/>
              </a:lnSpc>
              <a:buNone/>
            </a:pPr>
            <a:r>
              <a:rPr lang="lv-LV" altLang="lv-LV" sz="2000" b="1" dirty="0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</a:rPr>
              <a:t>Skype: </a:t>
            </a:r>
            <a:r>
              <a:rPr lang="lv-LV" altLang="lv-LV" sz="2000" b="1" dirty="0" err="1" smtClean="0">
                <a:solidFill>
                  <a:srgbClr val="0B7D9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Dancer-Book" pitchFamily="2" charset="0"/>
                <a:hlinkClick r:id="rId3" action="ppaction://hlinkfile"/>
              </a:rPr>
              <a:t>linards.deidulis</a:t>
            </a:r>
            <a:endParaRPr lang="lv-LV" altLang="lv-LV" sz="2000" b="1" dirty="0">
              <a:solidFill>
                <a:srgbClr val="0B7D91"/>
              </a:solidFill>
              <a:latin typeface="Arial" panose="020B0604020202020204" pitchFamily="34" charset="0"/>
              <a:ea typeface="MS PGothic" panose="020B0600070205080204" pitchFamily="34" charset="-128"/>
              <a:sym typeface="Dancer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27200"/>
            <a:ext cx="8159749" cy="2826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>
                <a:solidFill>
                  <a:srgbClr val="002060"/>
                </a:solidFill>
              </a:rPr>
              <a:t>Kultūras un radošo nozaru pārstāvjiem </a:t>
            </a:r>
            <a:r>
              <a:rPr lang="lv-LV" b="1" dirty="0" smtClean="0">
                <a:solidFill>
                  <a:srgbClr val="002060"/>
                </a:solidFill>
              </a:rPr>
              <a:t>Nordplus programma </a:t>
            </a:r>
            <a:r>
              <a:rPr lang="lv-LV" dirty="0" smtClean="0">
                <a:solidFill>
                  <a:srgbClr val="002060"/>
                </a:solidFill>
              </a:rPr>
              <a:t>var sniegt atbalstu iniciatīvām, kuras saistāmas ar </a:t>
            </a:r>
            <a:r>
              <a:rPr lang="lv-LV" b="1" dirty="0" smtClean="0">
                <a:solidFill>
                  <a:srgbClr val="002060"/>
                </a:solidFill>
              </a:rPr>
              <a:t>kultūrizglītības darbu un dažādām izglītojošām aktivitātēm</a:t>
            </a:r>
            <a:r>
              <a:rPr lang="lv-LV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lv-LV" sz="2100" dirty="0" smtClean="0">
                <a:solidFill>
                  <a:srgbClr val="002060"/>
                </a:solidFill>
              </a:rPr>
              <a:t> </a:t>
            </a:r>
            <a:r>
              <a:rPr lang="lv-LV" sz="2100" dirty="0" smtClean="0">
                <a:solidFill>
                  <a:srgbClr val="002060"/>
                </a:solidFill>
              </a:rPr>
              <a:t>visos izglītības veidos un pakāpēs - gan formālajā (mākslas, mūzikas u.c. izglītības iestādes), gan neformālajā (kursi, pulciņi) izglītībā;</a:t>
            </a:r>
            <a:endParaRPr lang="lv-LV" sz="2100" dirty="0" smtClean="0">
              <a:solidFill>
                <a:srgbClr val="002060"/>
              </a:solidFill>
            </a:endParaRPr>
          </a:p>
          <a:p>
            <a:pPr lvl="1"/>
            <a:r>
              <a:rPr lang="lv-LV" sz="2100" dirty="0" smtClean="0">
                <a:solidFill>
                  <a:srgbClr val="002060"/>
                </a:solidFill>
              </a:rPr>
              <a:t> visām vecuma grupām - gan jauniešiem (skolnieki, studenti), gan pieaugušajiem. </a:t>
            </a:r>
            <a:endParaRPr lang="lv-LV" sz="21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8296" y="252550"/>
            <a:ext cx="6420103" cy="827314"/>
          </a:xfrm>
        </p:spPr>
        <p:txBody>
          <a:bodyPr>
            <a:normAutofit fontScale="90000"/>
          </a:bodyPr>
          <a:lstStyle/>
          <a:p>
            <a:r>
              <a:rPr lang="nb-NO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Nordplus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iespējas kultūras un mākslas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</a:rPr>
              <a:t>jomai</a:t>
            </a:r>
            <a:endParaRPr lang="lv-LV" sz="35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046" y="4553585"/>
            <a:ext cx="7886700" cy="230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smtClean="0">
                <a:solidFill>
                  <a:srgbClr val="FF0000"/>
                </a:solidFill>
              </a:rPr>
              <a:t>!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b="1" dirty="0" smtClean="0">
                <a:solidFill>
                  <a:srgbClr val="00B050"/>
                </a:solidFill>
              </a:rPr>
              <a:t>Ziemeļvalstu un Baltijas valstu profesionālo mākslinieku un kultūras darbinieku starptautisko sadarbību atbalsta Ziemeļvalstu Ministru padomes programma «Kultūra» </a:t>
            </a:r>
          </a:p>
          <a:p>
            <a:pPr algn="ctr">
              <a:buNone/>
            </a:pPr>
            <a:r>
              <a:rPr lang="lv-LV" dirty="0">
                <a:solidFill>
                  <a:srgbClr val="002060"/>
                </a:solidFill>
                <a:hlinkClick r:id="rId2"/>
              </a:rPr>
              <a:t>https://www.norden.lv/lv/grantu-programmas/kultura</a:t>
            </a:r>
            <a:r>
              <a:rPr lang="lv-LV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lv-LV" dirty="0">
                <a:solidFill>
                  <a:srgbClr val="002060"/>
                </a:solidFill>
                <a:hlinkClick r:id="rId3"/>
              </a:rPr>
              <a:t>https://www.nordiskkulturkontakt.org/en</a:t>
            </a:r>
            <a:r>
              <a:rPr lang="lv-LV" dirty="0" smtClean="0">
                <a:solidFill>
                  <a:srgbClr val="002060"/>
                </a:solidFill>
                <a:hlinkClick r:id="rId3"/>
              </a:rPr>
              <a:t>/</a:t>
            </a:r>
            <a:endParaRPr lang="lv-LV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lv-LV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3" y="365127"/>
            <a:ext cx="5728607" cy="888907"/>
          </a:xfrm>
        </p:spPr>
        <p:txBody>
          <a:bodyPr>
            <a:normAutofit/>
          </a:bodyPr>
          <a:lstStyle/>
          <a:p>
            <a:r>
              <a:rPr lang="nb-NO" altLang="lv-LV" sz="28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28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28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dalībvalstis</a:t>
            </a:r>
            <a:r>
              <a:rPr lang="nb-NO" altLang="lv-LV" sz="28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sz="28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331" y="2390121"/>
            <a:ext cx="3718457" cy="2632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5092" y="1661635"/>
            <a:ext cx="49289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lv-LV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Ziemeļvalstis: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Dānija, arī </a:t>
            </a:r>
            <a:r>
              <a:rPr lang="lv-LV" altLang="lv-LV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Grenlande un </a:t>
            </a: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Farēru (Fēru) salas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Somija, arī </a:t>
            </a:r>
            <a:r>
              <a:rPr lang="lv-LV" altLang="lv-LV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Ā</a:t>
            </a:r>
            <a:r>
              <a:rPr lang="lv-LV" altLang="lv-LV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landu</a:t>
            </a: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salas </a:t>
            </a:r>
            <a:endParaRPr lang="lv-LV" altLang="lv-LV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Islande</a:t>
            </a:r>
            <a:endParaRPr lang="lv-LV" altLang="lv-LV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Norvēģija</a:t>
            </a:r>
            <a:endParaRPr lang="lv-LV" altLang="lv-LV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Zviedrija</a:t>
            </a:r>
            <a:endParaRPr lang="lv-LV" altLang="lv-LV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lv-LV" altLang="lv-LV" sz="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r>
              <a:rPr lang="lv-LV" altLang="lv-LV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Baltijas valstis: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Latvija</a:t>
            </a:r>
            <a:endParaRPr lang="lv-LV" altLang="lv-LV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Lietuva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Igaunija</a:t>
            </a:r>
            <a:endParaRPr lang="lv-LV" altLang="lv-LV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1" y="365127"/>
            <a:ext cx="6259830" cy="888907"/>
          </a:xfrm>
        </p:spPr>
        <p:txBody>
          <a:bodyPr>
            <a:normAutofit/>
          </a:bodyPr>
          <a:lstStyle/>
          <a:p>
            <a:pPr algn="ctr"/>
            <a:r>
              <a:rPr lang="en-GB" altLang="lv-LV" sz="28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  <a:sym typeface="Dancer-Light" pitchFamily="2" charset="0"/>
              </a:rPr>
              <a:t>Nordplus </a:t>
            </a:r>
            <a:r>
              <a:rPr lang="lv-LV" altLang="lv-LV" sz="28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  <a:sym typeface="Dancer-Light" pitchFamily="2" charset="0"/>
              </a:rPr>
              <a:t>apakšprogrammas </a:t>
            </a:r>
            <a:r>
              <a:rPr lang="lv-LV" altLang="lv-LV" sz="28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  <a:sym typeface="Dancer-Light" pitchFamily="2" charset="0"/>
              </a:rPr>
              <a:t/>
            </a:r>
            <a:br>
              <a:rPr lang="lv-LV" altLang="lv-LV" sz="28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  <a:sym typeface="Dancer-Light" pitchFamily="2" charset="0"/>
              </a:rPr>
            </a:br>
            <a:r>
              <a:rPr lang="lv-LV" altLang="lv-LV" sz="28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2018. -2022. </a:t>
            </a:r>
            <a:endParaRPr lang="lv-LV" sz="2800" b="1" dirty="0">
              <a:solidFill>
                <a:srgbClr val="0B7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0" y="1388481"/>
            <a:ext cx="6487886" cy="511812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lv-LV" altLang="lv-LV" sz="23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Nordplus programmu veido 5 apakšprogrammas:</a:t>
            </a:r>
          </a:p>
          <a:p>
            <a:pPr marL="0" indent="0">
              <a:buNone/>
              <a:defRPr/>
            </a:pPr>
            <a:endParaRPr lang="lv-LV" altLang="lv-LV" sz="23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6520927"/>
              </p:ext>
            </p:extLst>
          </p:nvPr>
        </p:nvGraphicFramePr>
        <p:xfrm>
          <a:off x="1353422" y="2162121"/>
          <a:ext cx="63999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103045"/>
              </p:ext>
            </p:extLst>
          </p:nvPr>
        </p:nvGraphicFramePr>
        <p:xfrm>
          <a:off x="335280" y="1881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936" y="365126"/>
            <a:ext cx="6242413" cy="1325563"/>
          </a:xfrm>
        </p:spPr>
        <p:txBody>
          <a:bodyPr>
            <a:normAutofit/>
          </a:bodyPr>
          <a:lstStyle/>
          <a:p>
            <a:r>
              <a:rPr lang="en-GB" altLang="lv-LV" sz="3500" b="1" dirty="0" err="1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Nordplus</a:t>
            </a:r>
            <a:r>
              <a:rPr lang="en-GB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 </a:t>
            </a:r>
            <a:r>
              <a:rPr lang="lv-LV" altLang="lv-LV" sz="3500" b="1" dirty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apakšprogrammas un </a:t>
            </a:r>
            <a:r>
              <a:rPr lang="lv-LV" altLang="lv-LV" sz="3500" b="1" dirty="0" smtClean="0">
                <a:solidFill>
                  <a:srgbClr val="0B7D91"/>
                </a:solidFill>
                <a:latin typeface="+mn-lt"/>
                <a:ea typeface="MS PGothic" panose="020B0600070205080204" pitchFamily="34" charset="-128"/>
                <a:sym typeface="Dancer-Light" pitchFamily="2" charset="0"/>
              </a:rPr>
              <a:t>aktivitātes</a:t>
            </a:r>
            <a:endParaRPr lang="lv-LV" sz="3500" b="1" dirty="0">
              <a:solidFill>
                <a:srgbClr val="0B7D9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72" y="1532708"/>
            <a:ext cx="7114032" cy="5024845"/>
          </a:xfrm>
        </p:spPr>
        <p:txBody>
          <a:bodyPr>
            <a:normAutofit/>
          </a:bodyPr>
          <a:lstStyle/>
          <a:p>
            <a:pPr marL="685800" lvl="2" indent="0">
              <a:buNone/>
              <a:defRPr/>
            </a:pPr>
            <a:endParaRPr lang="lv-LV" altLang="lv-LV" sz="105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lv-LV" altLang="lv-LV" sz="2500" b="1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lv-LV" altLang="lv-LV" sz="25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Atbalstu piešķir šādiem projektu veidiem:</a:t>
            </a:r>
            <a:endParaRPr lang="lv-LV" altLang="lv-LV" sz="2500" b="1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lv-LV" altLang="lv-LV" sz="2600" dirty="0">
                <a:solidFill>
                  <a:srgbClr val="002060"/>
                </a:solidFill>
                <a:ea typeface="MS PGothic" panose="020B0600070205080204" pitchFamily="34" charset="-128"/>
              </a:rPr>
              <a:t>Mobilitātēm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altLang="lv-LV" sz="2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Sadarbības projektiem</a:t>
            </a:r>
            <a:endParaRPr lang="lv-LV" altLang="lv-LV" sz="26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lv-LV" altLang="lv-LV" sz="2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Sadarbības tīkliem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lv-LV" altLang="lv-LV" sz="26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lvl="1" indent="0" algn="ctr">
              <a:buNone/>
            </a:pPr>
            <a:r>
              <a:rPr lang="lv-LV" altLang="lv-LV" sz="2800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Ikgadējais </a:t>
            </a:r>
            <a:r>
              <a:rPr lang="lv-LV" altLang="lv-LV" sz="2800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Nordplus programmas pieejamais finansējums projektiem no visām dalībvalstīm ir ap </a:t>
            </a:r>
            <a:r>
              <a:rPr lang="lv-LV" altLang="lv-LV" sz="2800" b="1" dirty="0">
                <a:solidFill>
                  <a:srgbClr val="002060"/>
                </a:solidFill>
                <a:ea typeface="MS PGothic" panose="020B0600070205080204" pitchFamily="34" charset="-128"/>
              </a:rPr>
              <a:t>10 milj. EUR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lv-LV" altLang="lv-LV" sz="26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lv-LV" altLang="lv-LV" sz="26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endParaRPr lang="lv-LV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61" y="1935046"/>
            <a:ext cx="8247780" cy="827314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</a:t>
            </a:r>
            <a:r>
              <a:rPr lang="nb-NO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Nordplus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3500" b="1" dirty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</a:t>
            </a:r>
            <a:r>
              <a:rPr lang="lv-LV" altLang="lv-LV" sz="3500" b="1" dirty="0" smtClean="0">
                <a:solidFill>
                  <a:srgbClr val="0B7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vadība un administrācija</a:t>
            </a:r>
            <a:endParaRPr lang="lv-LV"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8" y="3124201"/>
            <a:ext cx="7296246" cy="25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</TotalTime>
  <Words>3164</Words>
  <Application>Microsoft Office PowerPoint</Application>
  <PresentationFormat>On-screen Show (4:3)</PresentationFormat>
  <Paragraphs>643</Paragraphs>
  <Slides>46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Arial</vt:lpstr>
      <vt:lpstr>Calibri</vt:lpstr>
      <vt:lpstr>Calibri Light</vt:lpstr>
      <vt:lpstr>Dancer-Book</vt:lpstr>
      <vt:lpstr>Dancer-Light</vt:lpstr>
      <vt:lpstr>Times New Roman</vt:lpstr>
      <vt:lpstr>Verdana</vt:lpstr>
      <vt:lpstr>Verdana </vt:lpstr>
      <vt:lpstr>Wingdings</vt:lpstr>
      <vt:lpstr>Office Theme</vt:lpstr>
      <vt:lpstr>Chart</vt:lpstr>
      <vt:lpstr>Nordplus programma 2018. -2022. </vt:lpstr>
      <vt:lpstr>Prezentācijas saturs</vt:lpstr>
      <vt:lpstr>Ievads.  I Vispārējā informācija par Nordplus programmu (2018. – 2022.) </vt:lpstr>
      <vt:lpstr>Nordplus 2018. – 2022. </vt:lpstr>
      <vt:lpstr>Nordplus iespējas kultūras un mākslas jomai</vt:lpstr>
      <vt:lpstr>Nordplus dalībvalstis </vt:lpstr>
      <vt:lpstr>Nordplus apakšprogrammas  2018. -2022. </vt:lpstr>
      <vt:lpstr>Nordplus apakšprogrammas un aktivitātes</vt:lpstr>
      <vt:lpstr>II Nordplus programmas vadība un administrācija</vt:lpstr>
      <vt:lpstr>Nordplus programmas vadība</vt:lpstr>
      <vt:lpstr>Nordplus programmas vadība</vt:lpstr>
      <vt:lpstr>Nordplus programmas vadība</vt:lpstr>
      <vt:lpstr>Nordplus programmas vadība</vt:lpstr>
      <vt:lpstr>III Nordplus – skaitļi un fakti</vt:lpstr>
      <vt:lpstr>Nordplus - daži fakti un skaitļi </vt:lpstr>
      <vt:lpstr>PowerPoint Presentation</vt:lpstr>
      <vt:lpstr>PowerPoint Presentation</vt:lpstr>
      <vt:lpstr>PowerPoint Presentation</vt:lpstr>
      <vt:lpstr>Nordplus 2020.gada projektu konkursa kopējie rezultāti visās dalībvalstīs  </vt:lpstr>
      <vt:lpstr>2020. gada atbalstīto projektu pieteikumu sadalījums starp programmas dalībvalstīm</vt:lpstr>
      <vt:lpstr>II Nordplus 2020. gada projektu konkursa rezultāti Latvijā  </vt:lpstr>
      <vt:lpstr>Nordplus finansējuma sadalījums starp apakšprogrammām 2020</vt:lpstr>
      <vt:lpstr>Nordplus 2020. gada projektu konkursa rezultāti Latvijā  </vt:lpstr>
      <vt:lpstr>Nordplus 2020. gada projektu konkursa rezultātu kopsavilkums programmas oficiālajā portālā  </vt:lpstr>
      <vt:lpstr>IV Nordplus projektu konkurss 2021</vt:lpstr>
      <vt:lpstr>Nordplus projektu konkurss 2021</vt:lpstr>
      <vt:lpstr>Informācijas avoti 2021 gada projektu konkursam </vt:lpstr>
      <vt:lpstr>V Izmaiņas projektu īstenošanā saistībā ar COVID 19  </vt:lpstr>
      <vt:lpstr>VI Nordplus apakšprogrammas</vt:lpstr>
      <vt:lpstr>Nordplus Jauniešu apakšprogramma</vt:lpstr>
      <vt:lpstr>Jauniešu projektu veidi</vt:lpstr>
      <vt:lpstr>Jauniešu apakšprogrammas nosacījumi</vt:lpstr>
      <vt:lpstr>Nordplus Augstākās izglītības apakšprogramma</vt:lpstr>
      <vt:lpstr>Augstākās izglītības apakšprogrammas aktivitātes</vt:lpstr>
      <vt:lpstr>Augstākās izglītības apakšprogrammas nosacījumi</vt:lpstr>
      <vt:lpstr>Nordplus Pieaugušo izglītības apakšprogramma </vt:lpstr>
      <vt:lpstr>Pieaugušo izglītības apakšprogrammas projektu veidi</vt:lpstr>
      <vt:lpstr>Pieaugušo izglītības apakšprogrammas nosacījumi</vt:lpstr>
      <vt:lpstr>Nordplus Horizontālā apakšprogramma</vt:lpstr>
      <vt:lpstr>Horizontālās apakšprogrammas atbalstāmās aktivitātes</vt:lpstr>
      <vt:lpstr>Horizontālās apakšprogrammas partneri un finansējums</vt:lpstr>
      <vt:lpstr>Nordplus Ziemeļvalstu valodu apakšprogramma</vt:lpstr>
      <vt:lpstr>Ziemeļvalstu valodu apakšprogrammas atbalstāmās aktivitātes</vt:lpstr>
      <vt:lpstr>Ziemeļvalstu valodu apakšprogrammas nosacījumi</vt:lpstr>
      <vt:lpstr>VII Papildus informācija</vt:lpstr>
      <vt:lpstr>Kontaktinformācija</vt:lpstr>
    </vt:vector>
  </TitlesOfParts>
  <Company>VIAA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Kosa</dc:creator>
  <cp:lastModifiedBy>Linards Deidulis</cp:lastModifiedBy>
  <cp:revision>279</cp:revision>
  <cp:lastPrinted>2018-02-13T08:16:48Z</cp:lastPrinted>
  <dcterms:created xsi:type="dcterms:W3CDTF">2017-03-17T07:53:29Z</dcterms:created>
  <dcterms:modified xsi:type="dcterms:W3CDTF">2020-11-16T11:19:42Z</dcterms:modified>
</cp:coreProperties>
</file>